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Default Extension="mp4" ContentType="video/unknown"/>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7"/>
  </p:notesMasterIdLst>
  <p:sldIdLst>
    <p:sldId id="279" r:id="rId2"/>
    <p:sldId id="274" r:id="rId3"/>
    <p:sldId id="257" r:id="rId4"/>
    <p:sldId id="261" r:id="rId5"/>
    <p:sldId id="275" r:id="rId6"/>
    <p:sldId id="276" r:id="rId7"/>
    <p:sldId id="262" r:id="rId8"/>
    <p:sldId id="286" r:id="rId9"/>
    <p:sldId id="264" r:id="rId10"/>
    <p:sldId id="265" r:id="rId11"/>
    <p:sldId id="267" r:id="rId12"/>
    <p:sldId id="268" r:id="rId13"/>
    <p:sldId id="269" r:id="rId14"/>
    <p:sldId id="271" r:id="rId15"/>
    <p:sldId id="272" r:id="rId16"/>
    <p:sldId id="273" r:id="rId17"/>
    <p:sldId id="277" r:id="rId18"/>
    <p:sldId id="287" r:id="rId19"/>
    <p:sldId id="289" r:id="rId20"/>
    <p:sldId id="293" r:id="rId21"/>
    <p:sldId id="294" r:id="rId22"/>
    <p:sldId id="295" r:id="rId23"/>
    <p:sldId id="296" r:id="rId24"/>
    <p:sldId id="297" r:id="rId25"/>
    <p:sldId id="298" r:id="rId26"/>
    <p:sldId id="299" r:id="rId27"/>
    <p:sldId id="300" r:id="rId28"/>
    <p:sldId id="301" r:id="rId29"/>
    <p:sldId id="302" r:id="rId30"/>
    <p:sldId id="288" r:id="rId31"/>
    <p:sldId id="292" r:id="rId32"/>
    <p:sldId id="278" r:id="rId33"/>
    <p:sldId id="260" r:id="rId34"/>
    <p:sldId id="303" r:id="rId35"/>
    <p:sldId id="280"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1" d="100"/>
          <a:sy n="71" d="100"/>
        </p:scale>
        <p:origin x="-702" y="-10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B180CD4-226A-4B3F-B8E0-571B442FA8A3}" type="datetimeFigureOut">
              <a:rPr lang="en-US" smtClean="0"/>
              <a:t>8/25/2020</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D52943E-9526-4561-B43E-5B3494858462}" type="slidenum">
              <a:rPr lang="en-US" smtClean="0"/>
              <a:t>‹#›</a:t>
            </a:fld>
            <a:endParaRPr lang="en-US"/>
          </a:p>
        </p:txBody>
      </p:sp>
    </p:spTree>
    <p:extLst>
      <p:ext uri="{BB962C8B-B14F-4D97-AF65-F5344CB8AC3E}">
        <p14:creationId xmlns:p14="http://schemas.microsoft.com/office/powerpoint/2010/main" val="41516652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7AEE3125-C602-4D19-B134-6AA1363FBAD3}" type="datetime1">
              <a:rPr lang="en-US" smtClean="0"/>
              <a:t>8/25/2020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4A04D8-9BDE-48F7-BAA5-A2A5291681B4}" type="slidenum">
              <a:rPr lang="en-US" smtClean="0"/>
              <a:t>‹#›</a:t>
            </a:fld>
            <a:endParaRPr lang="en-US"/>
          </a:p>
        </p:txBody>
      </p:sp>
    </p:spTree>
    <p:extLst>
      <p:ext uri="{BB962C8B-B14F-4D97-AF65-F5344CB8AC3E}">
        <p14:creationId xmlns:p14="http://schemas.microsoft.com/office/powerpoint/2010/main" val="8755368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0514072-083F-4651-8466-7D1B9CC81859}" type="datetime1">
              <a:rPr lang="en-US" smtClean="0"/>
              <a:t>8/25/2020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4A04D8-9BDE-48F7-BAA5-A2A5291681B4}" type="slidenum">
              <a:rPr lang="en-US" smtClean="0"/>
              <a:t>‹#›</a:t>
            </a:fld>
            <a:endParaRPr lang="en-US"/>
          </a:p>
        </p:txBody>
      </p:sp>
    </p:spTree>
    <p:extLst>
      <p:ext uri="{BB962C8B-B14F-4D97-AF65-F5344CB8AC3E}">
        <p14:creationId xmlns:p14="http://schemas.microsoft.com/office/powerpoint/2010/main" val="42769960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C144C10-A9C2-4CD3-8C19-3F31902BEDAD}" type="datetime1">
              <a:rPr lang="en-US" smtClean="0"/>
              <a:t>8/25/2020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4A04D8-9BDE-48F7-BAA5-A2A5291681B4}" type="slidenum">
              <a:rPr lang="en-US" smtClean="0"/>
              <a:t>‹#›</a:t>
            </a:fld>
            <a:endParaRPr lang="en-US"/>
          </a:p>
        </p:txBody>
      </p:sp>
    </p:spTree>
    <p:extLst>
      <p:ext uri="{BB962C8B-B14F-4D97-AF65-F5344CB8AC3E}">
        <p14:creationId xmlns:p14="http://schemas.microsoft.com/office/powerpoint/2010/main" val="27517575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83AE6B7-93D6-44F9-A0DE-ECB973659CC6}" type="datetime1">
              <a:rPr lang="en-US" smtClean="0"/>
              <a:t>8/25/2020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4A04D8-9BDE-48F7-BAA5-A2A5291681B4}" type="slidenum">
              <a:rPr lang="en-US" smtClean="0"/>
              <a:t>‹#›</a:t>
            </a:fld>
            <a:endParaRPr lang="en-US"/>
          </a:p>
        </p:txBody>
      </p:sp>
    </p:spTree>
    <p:extLst>
      <p:ext uri="{BB962C8B-B14F-4D97-AF65-F5344CB8AC3E}">
        <p14:creationId xmlns:p14="http://schemas.microsoft.com/office/powerpoint/2010/main" val="1451885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4E2FC89-2E2F-4006-9167-73A01E300B29}" type="datetime1">
              <a:rPr lang="en-US" smtClean="0"/>
              <a:t>8/25/2020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4A04D8-9BDE-48F7-BAA5-A2A5291681B4}" type="slidenum">
              <a:rPr lang="en-US" smtClean="0"/>
              <a:t>‹#›</a:t>
            </a:fld>
            <a:endParaRPr lang="en-US"/>
          </a:p>
        </p:txBody>
      </p:sp>
    </p:spTree>
    <p:extLst>
      <p:ext uri="{BB962C8B-B14F-4D97-AF65-F5344CB8AC3E}">
        <p14:creationId xmlns:p14="http://schemas.microsoft.com/office/powerpoint/2010/main" val="42627621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F13CF18B-AB7A-47F6-B1FD-2125DD76BD48}" type="datetime1">
              <a:rPr lang="en-US" smtClean="0"/>
              <a:t>8/25/2020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64A04D8-9BDE-48F7-BAA5-A2A5291681B4}" type="slidenum">
              <a:rPr lang="en-US" smtClean="0"/>
              <a:t>‹#›</a:t>
            </a:fld>
            <a:endParaRPr lang="en-US"/>
          </a:p>
        </p:txBody>
      </p:sp>
    </p:spTree>
    <p:extLst>
      <p:ext uri="{BB962C8B-B14F-4D97-AF65-F5344CB8AC3E}">
        <p14:creationId xmlns:p14="http://schemas.microsoft.com/office/powerpoint/2010/main" val="24950419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53046A83-192D-4B76-B403-D2E316B0612D}" type="datetime1">
              <a:rPr lang="en-US" smtClean="0"/>
              <a:t>8/25/2020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64A04D8-9BDE-48F7-BAA5-A2A5291681B4}" type="slidenum">
              <a:rPr lang="en-US" smtClean="0"/>
              <a:t>‹#›</a:t>
            </a:fld>
            <a:endParaRPr lang="en-US"/>
          </a:p>
        </p:txBody>
      </p:sp>
    </p:spTree>
    <p:extLst>
      <p:ext uri="{BB962C8B-B14F-4D97-AF65-F5344CB8AC3E}">
        <p14:creationId xmlns:p14="http://schemas.microsoft.com/office/powerpoint/2010/main" val="15542145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C1DCDF3E-D5D7-4AC0-855F-8E2914250034}" type="datetime1">
              <a:rPr lang="en-US" smtClean="0"/>
              <a:t>8/25/2020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64A04D8-9BDE-48F7-BAA5-A2A5291681B4}" type="slidenum">
              <a:rPr lang="en-US" smtClean="0"/>
              <a:t>‹#›</a:t>
            </a:fld>
            <a:endParaRPr lang="en-US"/>
          </a:p>
        </p:txBody>
      </p:sp>
    </p:spTree>
    <p:extLst>
      <p:ext uri="{BB962C8B-B14F-4D97-AF65-F5344CB8AC3E}">
        <p14:creationId xmlns:p14="http://schemas.microsoft.com/office/powerpoint/2010/main" val="40271440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2CE9FBB-DE86-440E-8F75-1B471D6B77B5}" type="datetime1">
              <a:rPr lang="en-US" smtClean="0"/>
              <a:t>8/25/2020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64A04D8-9BDE-48F7-BAA5-A2A5291681B4}" type="slidenum">
              <a:rPr lang="en-US" smtClean="0"/>
              <a:t>‹#›</a:t>
            </a:fld>
            <a:endParaRPr lang="en-US"/>
          </a:p>
        </p:txBody>
      </p:sp>
    </p:spTree>
    <p:extLst>
      <p:ext uri="{BB962C8B-B14F-4D97-AF65-F5344CB8AC3E}">
        <p14:creationId xmlns:p14="http://schemas.microsoft.com/office/powerpoint/2010/main" val="4042330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D1903CA-4DE1-429E-952E-945742BDB492}" type="datetime1">
              <a:rPr lang="en-US" smtClean="0"/>
              <a:t>8/25/2020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64A04D8-9BDE-48F7-BAA5-A2A5291681B4}" type="slidenum">
              <a:rPr lang="en-US" smtClean="0"/>
              <a:t>‹#›</a:t>
            </a:fld>
            <a:endParaRPr lang="en-US"/>
          </a:p>
        </p:txBody>
      </p:sp>
    </p:spTree>
    <p:extLst>
      <p:ext uri="{BB962C8B-B14F-4D97-AF65-F5344CB8AC3E}">
        <p14:creationId xmlns:p14="http://schemas.microsoft.com/office/powerpoint/2010/main" val="8119129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C84D270-A53F-4334-AED1-E6A14284E9FF}" type="datetime1">
              <a:rPr lang="en-US" smtClean="0"/>
              <a:t>8/25/2020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64A04D8-9BDE-48F7-BAA5-A2A5291681B4}" type="slidenum">
              <a:rPr lang="en-US" smtClean="0"/>
              <a:t>‹#›</a:t>
            </a:fld>
            <a:endParaRPr lang="en-US"/>
          </a:p>
        </p:txBody>
      </p:sp>
    </p:spTree>
    <p:extLst>
      <p:ext uri="{BB962C8B-B14F-4D97-AF65-F5344CB8AC3E}">
        <p14:creationId xmlns:p14="http://schemas.microsoft.com/office/powerpoint/2010/main" val="42653565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AB4BBFA-C0E7-4377-AA01-67D26242E463}" type="datetime1">
              <a:rPr lang="en-US" smtClean="0"/>
              <a:t>8/25/2020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64A04D8-9BDE-48F7-BAA5-A2A5291681B4}" type="slidenum">
              <a:rPr lang="en-US" smtClean="0"/>
              <a:t>‹#›</a:t>
            </a:fld>
            <a:endParaRPr lang="en-US"/>
          </a:p>
        </p:txBody>
      </p:sp>
    </p:spTree>
    <p:extLst>
      <p:ext uri="{BB962C8B-B14F-4D97-AF65-F5344CB8AC3E}">
        <p14:creationId xmlns:p14="http://schemas.microsoft.com/office/powerpoint/2010/main" val="48492972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hyperlink" Target="https://kittipatkampa.wordpress.com/image-segme-ntation-using-gaussian-mixture-models" TargetMode="Externa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1122363"/>
            <a:ext cx="12191999" cy="2387600"/>
          </a:xfrm>
        </p:spPr>
        <p:txBody>
          <a:bodyPr>
            <a:normAutofit/>
          </a:bodyPr>
          <a:lstStyle/>
          <a:p>
            <a:r>
              <a:rPr lang="en-US" sz="4400" b="1" dirty="0" smtClean="0">
                <a:latin typeface="Times New Roman" panose="02020603050405020304" pitchFamily="18" charset="0"/>
                <a:cs typeface="Times New Roman" panose="02020603050405020304" pitchFamily="18" charset="0"/>
              </a:rPr>
              <a:t>Development of Virtual Line Crossing Detection on Surveillance Video System</a:t>
            </a:r>
            <a:endParaRPr lang="en-US" sz="4400" b="1" dirty="0">
              <a:latin typeface="Times New Roman" panose="02020603050405020304" pitchFamily="18" charset="0"/>
              <a:cs typeface="Times New Roman" panose="02020603050405020304" pitchFamily="18" charset="0"/>
            </a:endParaRPr>
          </a:p>
        </p:txBody>
      </p:sp>
      <p:sp>
        <p:nvSpPr>
          <p:cNvPr id="3" name="Subtitle 2"/>
          <p:cNvSpPr>
            <a:spLocks noGrp="1"/>
          </p:cNvSpPr>
          <p:nvPr>
            <p:ph type="subTitle" idx="1"/>
          </p:nvPr>
        </p:nvSpPr>
        <p:spPr>
          <a:xfrm>
            <a:off x="3648634" y="3870978"/>
            <a:ext cx="4894729" cy="512761"/>
          </a:xfrm>
        </p:spPr>
        <p:txBody>
          <a:bodyPr>
            <a:noAutofit/>
          </a:bodyPr>
          <a:lstStyle/>
          <a:p>
            <a:r>
              <a:rPr lang="en-US" sz="3600" b="1" dirty="0" smtClean="0">
                <a:solidFill>
                  <a:srgbClr val="002060"/>
                </a:solidFill>
                <a:latin typeface="Times New Roman" panose="02020603050405020304" pitchFamily="18" charset="0"/>
                <a:cs typeface="Times New Roman" panose="02020603050405020304" pitchFamily="18" charset="0"/>
              </a:rPr>
              <a:t>Third Seminar</a:t>
            </a:r>
            <a:endParaRPr lang="en-US" sz="3600" b="1" dirty="0">
              <a:solidFill>
                <a:srgbClr val="002060"/>
              </a:solidFill>
              <a:latin typeface="Times New Roman" panose="02020603050405020304" pitchFamily="18" charset="0"/>
              <a:cs typeface="Times New Roman" panose="02020603050405020304" pitchFamily="18" charset="0"/>
            </a:endParaRPr>
          </a:p>
        </p:txBody>
      </p:sp>
      <p:sp>
        <p:nvSpPr>
          <p:cNvPr id="4" name="Subtitle 2"/>
          <p:cNvSpPr txBox="1">
            <a:spLocks/>
          </p:cNvSpPr>
          <p:nvPr/>
        </p:nvSpPr>
        <p:spPr>
          <a:xfrm>
            <a:off x="219634" y="5081213"/>
            <a:ext cx="11972366" cy="1158222"/>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2000" b="1" dirty="0" smtClean="0">
                <a:solidFill>
                  <a:srgbClr val="002060"/>
                </a:solidFill>
                <a:latin typeface="Times New Roman" panose="02020603050405020304" pitchFamily="18" charset="0"/>
                <a:cs typeface="Times New Roman" panose="02020603050405020304" pitchFamily="18" charset="0"/>
              </a:rPr>
              <a:t>Supervised By –                                                                                                             Presented By-</a:t>
            </a:r>
          </a:p>
          <a:p>
            <a:pPr algn="l"/>
            <a:r>
              <a:rPr lang="en-US" sz="2000" b="1" dirty="0" smtClean="0">
                <a:solidFill>
                  <a:srgbClr val="002060"/>
                </a:solidFill>
                <a:latin typeface="Times New Roman" panose="02020603050405020304" pitchFamily="18" charset="0"/>
                <a:cs typeface="Times New Roman" panose="02020603050405020304" pitchFamily="18" charset="0"/>
              </a:rPr>
              <a:t>Dr. </a:t>
            </a:r>
            <a:r>
              <a:rPr lang="en-US" sz="2000" b="1" dirty="0" err="1" smtClean="0">
                <a:solidFill>
                  <a:srgbClr val="002060"/>
                </a:solidFill>
                <a:latin typeface="Times New Roman" panose="02020603050405020304" pitchFamily="18" charset="0"/>
                <a:cs typeface="Times New Roman" panose="02020603050405020304" pitchFamily="18" charset="0"/>
              </a:rPr>
              <a:t>Khine</a:t>
            </a:r>
            <a:r>
              <a:rPr lang="en-US" sz="2000" b="1" dirty="0" smtClean="0">
                <a:solidFill>
                  <a:srgbClr val="002060"/>
                </a:solidFill>
                <a:latin typeface="Times New Roman" panose="02020603050405020304" pitchFamily="18" charset="0"/>
                <a:cs typeface="Times New Roman" panose="02020603050405020304" pitchFamily="18" charset="0"/>
              </a:rPr>
              <a:t> </a:t>
            </a:r>
            <a:r>
              <a:rPr lang="en-US" sz="2000" b="1" dirty="0" err="1" smtClean="0">
                <a:solidFill>
                  <a:srgbClr val="002060"/>
                </a:solidFill>
                <a:latin typeface="Times New Roman" panose="02020603050405020304" pitchFamily="18" charset="0"/>
                <a:cs typeface="Times New Roman" panose="02020603050405020304" pitchFamily="18" charset="0"/>
              </a:rPr>
              <a:t>Thinzar</a:t>
            </a:r>
            <a:r>
              <a:rPr lang="en-US" sz="2000" b="1" dirty="0" smtClean="0">
                <a:solidFill>
                  <a:srgbClr val="002060"/>
                </a:solidFill>
                <a:latin typeface="Times New Roman" panose="02020603050405020304" pitchFamily="18" charset="0"/>
                <a:cs typeface="Times New Roman" panose="02020603050405020304" pitchFamily="18" charset="0"/>
              </a:rPr>
              <a:t>                                                                                                      Wine </a:t>
            </a:r>
            <a:r>
              <a:rPr lang="en-US" sz="2000" b="1" dirty="0" err="1" smtClean="0">
                <a:solidFill>
                  <a:srgbClr val="002060"/>
                </a:solidFill>
                <a:latin typeface="Times New Roman" panose="02020603050405020304" pitchFamily="18" charset="0"/>
                <a:cs typeface="Times New Roman" panose="02020603050405020304" pitchFamily="18" charset="0"/>
              </a:rPr>
              <a:t>Myat</a:t>
            </a:r>
            <a:r>
              <a:rPr lang="en-US" sz="2000" b="1" dirty="0" smtClean="0">
                <a:solidFill>
                  <a:srgbClr val="002060"/>
                </a:solidFill>
                <a:latin typeface="Times New Roman" panose="02020603050405020304" pitchFamily="18" charset="0"/>
                <a:cs typeface="Times New Roman" panose="02020603050405020304" pitchFamily="18" charset="0"/>
              </a:rPr>
              <a:t> </a:t>
            </a:r>
            <a:r>
              <a:rPr lang="en-US" sz="2000" b="1" dirty="0" err="1" smtClean="0">
                <a:solidFill>
                  <a:srgbClr val="002060"/>
                </a:solidFill>
                <a:latin typeface="Times New Roman" panose="02020603050405020304" pitchFamily="18" charset="0"/>
                <a:cs typeface="Times New Roman" panose="02020603050405020304" pitchFamily="18" charset="0"/>
              </a:rPr>
              <a:t>Chal</a:t>
            </a:r>
            <a:endParaRPr lang="en-US" sz="2000" b="1" dirty="0" smtClean="0">
              <a:solidFill>
                <a:srgbClr val="002060"/>
              </a:solidFill>
              <a:latin typeface="Times New Roman" panose="02020603050405020304" pitchFamily="18" charset="0"/>
              <a:cs typeface="Times New Roman" panose="02020603050405020304" pitchFamily="18" charset="0"/>
            </a:endParaRPr>
          </a:p>
          <a:p>
            <a:pPr algn="l"/>
            <a:r>
              <a:rPr lang="en-US" sz="2000" b="1" dirty="0" smtClean="0">
                <a:solidFill>
                  <a:srgbClr val="002060"/>
                </a:solidFill>
                <a:latin typeface="Times New Roman" panose="02020603050405020304" pitchFamily="18" charset="0"/>
                <a:cs typeface="Times New Roman" panose="02020603050405020304" pitchFamily="18" charset="0"/>
              </a:rPr>
              <a:t>                                                                                                                                        ME CEIT-5</a:t>
            </a:r>
          </a:p>
          <a:p>
            <a:pPr algn="l"/>
            <a:endParaRPr lang="en-US" sz="2000" b="1" dirty="0">
              <a:solidFill>
                <a:srgbClr val="002060"/>
              </a:solidFill>
              <a:latin typeface="Times New Roman" panose="02020603050405020304" pitchFamily="18" charset="0"/>
              <a:cs typeface="Times New Roman" panose="02020603050405020304" pitchFamily="18" charset="0"/>
            </a:endParaRPr>
          </a:p>
        </p:txBody>
      </p:sp>
      <p:sp>
        <p:nvSpPr>
          <p:cNvPr id="5" name="Title 2"/>
          <p:cNvSpPr txBox="1">
            <a:spLocks/>
          </p:cNvSpPr>
          <p:nvPr/>
        </p:nvSpPr>
        <p:spPr>
          <a:xfrm>
            <a:off x="0" y="17116"/>
            <a:ext cx="12192000" cy="1623426"/>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3100" dirty="0" smtClean="0">
                <a:solidFill>
                  <a:srgbClr val="002060"/>
                </a:solidFill>
                <a:latin typeface="Times New Roman" panose="02020603050405020304" pitchFamily="18" charset="0"/>
                <a:cs typeface="Times New Roman" panose="02020603050405020304" pitchFamily="18" charset="0"/>
              </a:rPr>
              <a:t>YANGON TECHNOLOGICAL UNIVERSITY</a:t>
            </a:r>
            <a:r>
              <a:rPr lang="en-US" sz="4000" dirty="0" smtClean="0">
                <a:solidFill>
                  <a:srgbClr val="FFFF00"/>
                </a:solidFill>
                <a:latin typeface="Times New Roman" panose="02020603050405020304" pitchFamily="18" charset="0"/>
                <a:cs typeface="Times New Roman" panose="02020603050405020304" pitchFamily="18" charset="0"/>
              </a:rPr>
              <a:t/>
            </a:r>
            <a:br>
              <a:rPr lang="en-US" sz="4000" dirty="0" smtClean="0">
                <a:solidFill>
                  <a:srgbClr val="FFFF00"/>
                </a:solidFill>
                <a:latin typeface="Times New Roman" panose="02020603050405020304" pitchFamily="18" charset="0"/>
                <a:cs typeface="Times New Roman" panose="02020603050405020304" pitchFamily="18" charset="0"/>
              </a:rPr>
            </a:br>
            <a:r>
              <a:rPr lang="en-US" sz="2800" dirty="0" smtClean="0">
                <a:solidFill>
                  <a:srgbClr val="002060"/>
                </a:solidFill>
                <a:latin typeface="Times New Roman" panose="02020603050405020304" pitchFamily="18" charset="0"/>
                <a:cs typeface="Times New Roman" panose="02020603050405020304" pitchFamily="18" charset="0"/>
              </a:rPr>
              <a:t>Department of Computer Engineering </a:t>
            </a:r>
            <a:br>
              <a:rPr lang="en-US" sz="2800" dirty="0" smtClean="0">
                <a:solidFill>
                  <a:srgbClr val="002060"/>
                </a:solidFill>
                <a:latin typeface="Times New Roman" panose="02020603050405020304" pitchFamily="18" charset="0"/>
                <a:cs typeface="Times New Roman" panose="02020603050405020304" pitchFamily="18" charset="0"/>
              </a:rPr>
            </a:br>
            <a:r>
              <a:rPr lang="en-US" sz="2800" dirty="0" smtClean="0">
                <a:solidFill>
                  <a:srgbClr val="002060"/>
                </a:solidFill>
                <a:latin typeface="Times New Roman" panose="02020603050405020304" pitchFamily="18" charset="0"/>
                <a:cs typeface="Times New Roman" panose="02020603050405020304" pitchFamily="18" charset="0"/>
              </a:rPr>
              <a:t>&amp; Information Technology</a:t>
            </a:r>
            <a:endParaRPr lang="en-US" sz="2200" b="1"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 xmlns:a16="http://schemas.microsoft.com/office/drawing/2014/main" id="{633979F5-2BED-4582-B4D3-D124262801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9634" y="107692"/>
            <a:ext cx="1222462" cy="1713358"/>
          </a:xfrm>
          <a:prstGeom prst="rect">
            <a:avLst/>
          </a:prstGeom>
        </p:spPr>
      </p:pic>
      <p:pic>
        <p:nvPicPr>
          <p:cNvPr id="7" name="Picture 6">
            <a:extLst>
              <a:ext uri="{FF2B5EF4-FFF2-40B4-BE49-F238E27FC236}">
                <a16:creationId xmlns="" xmlns:a16="http://schemas.microsoft.com/office/drawing/2014/main" id="{666FCEFA-8896-42EF-AE06-CC3712CB8C4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9732" b="20823"/>
          <a:stretch/>
        </p:blipFill>
        <p:spPr>
          <a:xfrm>
            <a:off x="10098741" y="-27850"/>
            <a:ext cx="2093258" cy="1713358"/>
          </a:xfrm>
          <a:prstGeom prst="rect">
            <a:avLst/>
          </a:prstGeom>
        </p:spPr>
      </p:pic>
      <p:sp>
        <p:nvSpPr>
          <p:cNvPr id="8" name="Subtitle 2"/>
          <p:cNvSpPr txBox="1">
            <a:spLocks/>
          </p:cNvSpPr>
          <p:nvPr/>
        </p:nvSpPr>
        <p:spPr>
          <a:xfrm>
            <a:off x="5257797" y="4476093"/>
            <a:ext cx="1676401" cy="51276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2000" b="1" dirty="0" smtClean="0">
                <a:solidFill>
                  <a:srgbClr val="002060"/>
                </a:solidFill>
                <a:latin typeface="Times New Roman" panose="02020603050405020304" pitchFamily="18" charset="0"/>
                <a:cs typeface="Times New Roman" panose="02020603050405020304" pitchFamily="18" charset="0"/>
              </a:rPr>
              <a:t>(26 -8-2020 )</a:t>
            </a:r>
            <a:endParaRPr lang="en-US" sz="2000" b="1" dirty="0">
              <a:solidFill>
                <a:srgbClr val="00206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66488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2706" y="230655"/>
            <a:ext cx="10515600" cy="643404"/>
          </a:xfrm>
        </p:spPr>
        <p:txBody>
          <a:bodyPr>
            <a:normAutofit fontScale="90000"/>
          </a:bodyPr>
          <a:lstStyle/>
          <a:p>
            <a:r>
              <a:rPr lang="en-US" dirty="0" smtClean="0">
                <a:latin typeface="Times New Roman" panose="02020603050405020304" pitchFamily="18" charset="0"/>
                <a:cs typeface="Times New Roman" panose="02020603050405020304" pitchFamily="18" charset="0"/>
              </a:rPr>
              <a:t>Research Methodology (</a:t>
            </a:r>
            <a:r>
              <a:rPr lang="en-US" dirty="0" err="1" smtClean="0">
                <a:latin typeface="Times New Roman" panose="02020603050405020304" pitchFamily="18" charset="0"/>
                <a:cs typeface="Times New Roman" panose="02020603050405020304" pitchFamily="18" charset="0"/>
              </a:rPr>
              <a:t>Cont</a:t>
            </a:r>
            <a:r>
              <a:rPr lang="en-US" dirty="0" smtClean="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582706" y="1059143"/>
            <a:ext cx="10515600" cy="4351338"/>
          </a:xfrm>
        </p:spPr>
        <p:txBody>
          <a:bodyPr/>
          <a:lstStyle/>
          <a:p>
            <a:pPr marL="0" indent="0" algn="just">
              <a:buNone/>
            </a:pPr>
            <a:r>
              <a:rPr lang="en-US" b="1" i="1" dirty="0" smtClean="0">
                <a:solidFill>
                  <a:srgbClr val="002060"/>
                </a:solidFill>
                <a:latin typeface="Times New Roman" panose="02020603050405020304" pitchFamily="18" charset="0"/>
                <a:cs typeface="Times New Roman" panose="02020603050405020304" pitchFamily="18" charset="0"/>
              </a:rPr>
              <a:t>Motion Object Detection by Gaussian Mixture Model</a:t>
            </a:r>
          </a:p>
          <a:p>
            <a:pPr marL="457200" indent="-457200" algn="just">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Gaussian Mixture Model is widely used for background subtraction because it is simple and fast</a:t>
            </a:r>
            <a:r>
              <a:rPr lang="en-US" sz="2400" dirty="0" smtClean="0">
                <a:latin typeface="Times New Roman" panose="02020603050405020304" pitchFamily="18" charset="0"/>
                <a:cs typeface="Times New Roman" panose="02020603050405020304" pitchFamily="18" charset="0"/>
              </a:rPr>
              <a:t>.</a:t>
            </a:r>
          </a:p>
          <a:p>
            <a:pPr marL="457200" indent="-457200" algn="just">
              <a:buFont typeface="Wingdings" panose="05000000000000000000" pitchFamily="2" charset="2"/>
              <a:buChar char="Ø"/>
            </a:pPr>
            <a:r>
              <a:rPr lang="en-US" sz="2400" dirty="0" smtClean="0">
                <a:latin typeface="Times New Roman" panose="02020603050405020304" pitchFamily="18" charset="0"/>
                <a:cs typeface="Times New Roman" panose="02020603050405020304" pitchFamily="18" charset="0"/>
              </a:rPr>
              <a:t>Hence, to extract foreground moving objects from static background, the GMM is used.</a:t>
            </a:r>
          </a:p>
          <a:p>
            <a:pPr marL="457200" indent="-457200" algn="just">
              <a:buFont typeface="Wingdings" panose="05000000000000000000" pitchFamily="2" charset="2"/>
              <a:buChar char="Ø"/>
            </a:pPr>
            <a:r>
              <a:rPr lang="en-US" sz="2400" dirty="0" smtClean="0">
                <a:latin typeface="Times New Roman" panose="02020603050405020304" pitchFamily="18" charset="0"/>
                <a:cs typeface="Times New Roman" panose="02020603050405020304" pitchFamily="18" charset="0"/>
              </a:rPr>
              <a:t>The first 20 frame images are used for training of the GMM so the  system cannot detect moving objects within the 2/3 second.</a:t>
            </a: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6944471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2706" y="230655"/>
            <a:ext cx="10515600" cy="643404"/>
          </a:xfrm>
        </p:spPr>
        <p:txBody>
          <a:bodyPr>
            <a:normAutofit fontScale="90000"/>
          </a:bodyPr>
          <a:lstStyle/>
          <a:p>
            <a:r>
              <a:rPr lang="en-US" dirty="0" smtClean="0">
                <a:latin typeface="Times New Roman" panose="02020603050405020304" pitchFamily="18" charset="0"/>
                <a:cs typeface="Times New Roman" panose="02020603050405020304" pitchFamily="18" charset="0"/>
              </a:rPr>
              <a:t>Research Methodology (</a:t>
            </a:r>
            <a:r>
              <a:rPr lang="en-US" dirty="0" err="1" smtClean="0">
                <a:latin typeface="Times New Roman" panose="02020603050405020304" pitchFamily="18" charset="0"/>
                <a:cs typeface="Times New Roman" panose="02020603050405020304" pitchFamily="18" charset="0"/>
              </a:rPr>
              <a:t>Cont</a:t>
            </a:r>
            <a:r>
              <a:rPr lang="en-US" dirty="0" smtClean="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582706" y="1059142"/>
            <a:ext cx="10515600" cy="5462681"/>
          </a:xfrm>
        </p:spPr>
        <p:txBody>
          <a:bodyPr>
            <a:normAutofit/>
          </a:bodyPr>
          <a:lstStyle/>
          <a:p>
            <a:pPr marL="0" indent="0" algn="just">
              <a:buNone/>
            </a:pPr>
            <a:r>
              <a:rPr lang="en-US" b="1" i="1" dirty="0" smtClean="0">
                <a:solidFill>
                  <a:srgbClr val="002060"/>
                </a:solidFill>
                <a:latin typeface="Times New Roman" panose="02020603050405020304" pitchFamily="18" charset="0"/>
                <a:cs typeface="Times New Roman" panose="02020603050405020304" pitchFamily="18" charset="0"/>
              </a:rPr>
              <a:t>Blob Analysis and Lower Corner Estimation</a:t>
            </a:r>
          </a:p>
          <a:p>
            <a:pPr marL="457200" indent="-457200" algn="just">
              <a:buFont typeface="Wingdings" panose="05000000000000000000" pitchFamily="2" charset="2"/>
              <a:buChar char="Ø"/>
            </a:pPr>
            <a:r>
              <a:rPr lang="en-US" sz="2400" dirty="0" smtClean="0">
                <a:latin typeface="Times New Roman" panose="02020603050405020304" pitchFamily="18" charset="0"/>
                <a:cs typeface="Times New Roman" panose="02020603050405020304" pitchFamily="18" charset="0"/>
              </a:rPr>
              <a:t>After the object classification, to generate the required properties (</a:t>
            </a:r>
            <a:r>
              <a:rPr lang="en-US" sz="2400" dirty="0" err="1" smtClean="0">
                <a:latin typeface="Times New Roman" panose="02020603050405020304" pitchFamily="18" charset="0"/>
                <a:cs typeface="Times New Roman" panose="02020603050405020304" pitchFamily="18" charset="0"/>
              </a:rPr>
              <a:t>BoundingBox</a:t>
            </a:r>
            <a:r>
              <a:rPr lang="en-US" sz="2400" dirty="0" smtClean="0">
                <a:latin typeface="Times New Roman" panose="02020603050405020304" pitchFamily="18" charset="0"/>
                <a:cs typeface="Times New Roman" panose="02020603050405020304" pitchFamily="18" charset="0"/>
              </a:rPr>
              <a:t>, Area, Centroid) of the moving object, Blob Analysis is applied.</a:t>
            </a:r>
          </a:p>
          <a:p>
            <a:pPr marL="457200" indent="-457200" algn="just">
              <a:buFont typeface="Wingdings" panose="05000000000000000000" pitchFamily="2" charset="2"/>
              <a:buChar char="Ø"/>
            </a:pPr>
            <a:r>
              <a:rPr lang="en-US" sz="2400" dirty="0" smtClean="0">
                <a:latin typeface="Times New Roman" panose="02020603050405020304" pitchFamily="18" charset="0"/>
                <a:cs typeface="Times New Roman" panose="02020603050405020304" pitchFamily="18" charset="0"/>
              </a:rPr>
              <a:t>After the Blob analysis, Area, Centroid and </a:t>
            </a:r>
            <a:r>
              <a:rPr lang="en-US" sz="2400" dirty="0" err="1" smtClean="0">
                <a:latin typeface="Times New Roman" panose="02020603050405020304" pitchFamily="18" charset="0"/>
                <a:cs typeface="Times New Roman" panose="02020603050405020304" pitchFamily="18" charset="0"/>
              </a:rPr>
              <a:t>BoundingBox</a:t>
            </a:r>
            <a:r>
              <a:rPr lang="en-US" sz="2400" dirty="0" smtClean="0">
                <a:latin typeface="Times New Roman" panose="02020603050405020304" pitchFamily="18" charset="0"/>
                <a:cs typeface="Times New Roman" panose="02020603050405020304" pitchFamily="18" charset="0"/>
              </a:rPr>
              <a:t> of the moving object are received.</a:t>
            </a:r>
          </a:p>
          <a:p>
            <a:pPr marL="457200" indent="-457200" algn="just">
              <a:buFont typeface="Wingdings" panose="05000000000000000000" pitchFamily="2" charset="2"/>
              <a:buChar char="Ø"/>
            </a:pPr>
            <a:r>
              <a:rPr lang="en-US" sz="2400" dirty="0" smtClean="0">
                <a:latin typeface="Times New Roman" panose="02020603050405020304" pitchFamily="18" charset="0"/>
                <a:cs typeface="Times New Roman" panose="02020603050405020304" pitchFamily="18" charset="0"/>
              </a:rPr>
              <a:t>Lower corner can be estimated by the following formula</a:t>
            </a:r>
          </a:p>
          <a:p>
            <a:pPr marL="0" indent="0" algn="just">
              <a:buNone/>
            </a:pPr>
            <a:endParaRPr lang="en-US" sz="2400" dirty="0">
              <a:latin typeface="Times New Roman" panose="02020603050405020304" pitchFamily="18" charset="0"/>
              <a:cs typeface="Times New Roman" panose="02020603050405020304" pitchFamily="18" charset="0"/>
            </a:endParaRPr>
          </a:p>
          <a:p>
            <a:pPr marL="914400" indent="0" algn="just">
              <a:buNone/>
            </a:pPr>
            <a:r>
              <a:rPr lang="en-US" sz="2400" b="1" dirty="0" err="1" smtClean="0">
                <a:solidFill>
                  <a:srgbClr val="7030A0"/>
                </a:solidFill>
                <a:latin typeface="Times New Roman" panose="02020603050405020304" pitchFamily="18" charset="0"/>
                <a:cs typeface="Times New Roman" panose="02020603050405020304" pitchFamily="18" charset="0"/>
              </a:rPr>
              <a:t>Bbox</a:t>
            </a:r>
            <a:r>
              <a:rPr lang="en-US" sz="2400" b="1" dirty="0" smtClean="0">
                <a:solidFill>
                  <a:srgbClr val="7030A0"/>
                </a:solidFill>
                <a:latin typeface="Times New Roman" panose="02020603050405020304" pitchFamily="18" charset="0"/>
                <a:cs typeface="Times New Roman" panose="02020603050405020304" pitchFamily="18" charset="0"/>
              </a:rPr>
              <a:t>(x, y, w, h)</a:t>
            </a:r>
          </a:p>
          <a:p>
            <a:pPr marL="914400" indent="0" algn="just">
              <a:buNone/>
            </a:pPr>
            <a:r>
              <a:rPr lang="en-US" sz="2400" b="1" dirty="0" err="1" smtClean="0">
                <a:solidFill>
                  <a:srgbClr val="7030A0"/>
                </a:solidFill>
                <a:latin typeface="Times New Roman" panose="02020603050405020304" pitchFamily="18" charset="0"/>
                <a:cs typeface="Times New Roman" panose="02020603050405020304" pitchFamily="18" charset="0"/>
              </a:rPr>
              <a:t>Lowercorner</a:t>
            </a:r>
            <a:r>
              <a:rPr lang="en-US" sz="2400" b="1" dirty="0" smtClean="0">
                <a:solidFill>
                  <a:srgbClr val="7030A0"/>
                </a:solidFill>
                <a:latin typeface="Times New Roman" panose="02020603050405020304" pitchFamily="18" charset="0"/>
                <a:cs typeface="Times New Roman" panose="02020603050405020304" pitchFamily="18" charset="0"/>
              </a:rPr>
              <a:t>(</a:t>
            </a:r>
            <a:r>
              <a:rPr lang="en-US" sz="2400" b="1" dirty="0" err="1" smtClean="0">
                <a:solidFill>
                  <a:srgbClr val="7030A0"/>
                </a:solidFill>
                <a:latin typeface="Times New Roman" panose="02020603050405020304" pitchFamily="18" charset="0"/>
                <a:cs typeface="Times New Roman" panose="02020603050405020304" pitchFamily="18" charset="0"/>
              </a:rPr>
              <a:t>v,u</a:t>
            </a:r>
            <a:r>
              <a:rPr lang="en-US" sz="2400" b="1" dirty="0" smtClean="0">
                <a:solidFill>
                  <a:srgbClr val="7030A0"/>
                </a:solidFill>
                <a:latin typeface="Times New Roman" panose="02020603050405020304" pitchFamily="18" charset="0"/>
                <a:cs typeface="Times New Roman" panose="02020603050405020304" pitchFamily="18" charset="0"/>
              </a:rPr>
              <a:t>)= (</a:t>
            </a:r>
            <a:r>
              <a:rPr lang="en-US" sz="2400" b="1" dirty="0" err="1" smtClean="0">
                <a:solidFill>
                  <a:srgbClr val="7030A0"/>
                </a:solidFill>
                <a:latin typeface="Times New Roman" panose="02020603050405020304" pitchFamily="18" charset="0"/>
                <a:cs typeface="Times New Roman" panose="02020603050405020304" pitchFamily="18" charset="0"/>
              </a:rPr>
              <a:t>x,y+h</a:t>
            </a:r>
            <a:r>
              <a:rPr lang="en-US" sz="2400" b="1" dirty="0" smtClean="0">
                <a:solidFill>
                  <a:srgbClr val="7030A0"/>
                </a:solidFill>
                <a:latin typeface="Times New Roman" panose="02020603050405020304" pitchFamily="18" charset="0"/>
                <a:cs typeface="Times New Roman" panose="02020603050405020304" pitchFamily="18" charset="0"/>
              </a:rPr>
              <a:t>)</a:t>
            </a:r>
          </a:p>
          <a:p>
            <a:pPr marL="0" indent="0" algn="just">
              <a:buNone/>
            </a:pPr>
            <a:endParaRPr lang="en-US" sz="2400" b="1" dirty="0">
              <a:solidFill>
                <a:srgbClr val="FF0000"/>
              </a:solidFill>
              <a:latin typeface="Times New Roman" panose="02020603050405020304" pitchFamily="18" charset="0"/>
              <a:cs typeface="Times New Roman" panose="02020603050405020304" pitchFamily="18" charset="0"/>
            </a:endParaRPr>
          </a:p>
          <a:p>
            <a:pPr marL="0" indent="0" algn="just">
              <a:buNone/>
            </a:pPr>
            <a:r>
              <a:rPr lang="en-US" sz="2400" dirty="0" smtClean="0">
                <a:latin typeface="Times New Roman" panose="02020603050405020304" pitchFamily="18" charset="0"/>
                <a:cs typeface="Times New Roman" panose="02020603050405020304" pitchFamily="18" charset="0"/>
              </a:rPr>
              <a:t>Where, </a:t>
            </a:r>
            <a:r>
              <a:rPr lang="en-US" sz="2400" dirty="0" err="1" smtClean="0">
                <a:latin typeface="Times New Roman" panose="02020603050405020304" pitchFamily="18" charset="0"/>
                <a:cs typeface="Times New Roman" panose="02020603050405020304" pitchFamily="18" charset="0"/>
              </a:rPr>
              <a:t>x,y</a:t>
            </a:r>
            <a:r>
              <a:rPr lang="en-US" sz="2400" dirty="0" smtClean="0">
                <a:latin typeface="Times New Roman" panose="02020603050405020304" pitchFamily="18" charset="0"/>
                <a:cs typeface="Times New Roman" panose="02020603050405020304" pitchFamily="18" charset="0"/>
              </a:rPr>
              <a:t> is the initial point of </a:t>
            </a:r>
            <a:r>
              <a:rPr lang="en-US" sz="2400" dirty="0" err="1" smtClean="0">
                <a:latin typeface="Times New Roman" panose="02020603050405020304" pitchFamily="18" charset="0"/>
                <a:cs typeface="Times New Roman" panose="02020603050405020304" pitchFamily="18" charset="0"/>
              </a:rPr>
              <a:t>boundingbox</a:t>
            </a:r>
            <a:r>
              <a:rPr lang="en-US" sz="2400" dirty="0" smtClean="0">
                <a:latin typeface="Times New Roman" panose="02020603050405020304" pitchFamily="18" charset="0"/>
                <a:cs typeface="Times New Roman" panose="02020603050405020304" pitchFamily="18" charset="0"/>
              </a:rPr>
              <a:t>, w is width of bounding box and h is height of bounding box.</a:t>
            </a: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2977578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2706" y="230655"/>
            <a:ext cx="10515600" cy="643404"/>
          </a:xfrm>
        </p:spPr>
        <p:txBody>
          <a:bodyPr>
            <a:normAutofit fontScale="90000"/>
          </a:bodyPr>
          <a:lstStyle/>
          <a:p>
            <a:r>
              <a:rPr lang="en-US" dirty="0" smtClean="0">
                <a:latin typeface="Times New Roman" panose="02020603050405020304" pitchFamily="18" charset="0"/>
                <a:cs typeface="Times New Roman" panose="02020603050405020304" pitchFamily="18" charset="0"/>
              </a:rPr>
              <a:t>Research Methodology (</a:t>
            </a:r>
            <a:r>
              <a:rPr lang="en-US" dirty="0" err="1" smtClean="0">
                <a:latin typeface="Times New Roman" panose="02020603050405020304" pitchFamily="18" charset="0"/>
                <a:cs typeface="Times New Roman" panose="02020603050405020304" pitchFamily="18" charset="0"/>
              </a:rPr>
              <a:t>Cont</a:t>
            </a:r>
            <a:r>
              <a:rPr lang="en-US" dirty="0" smtClean="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582706" y="1059143"/>
            <a:ext cx="10515600" cy="4351338"/>
          </a:xfrm>
        </p:spPr>
        <p:txBody>
          <a:bodyPr/>
          <a:lstStyle/>
          <a:p>
            <a:pPr marL="0" indent="0" algn="just">
              <a:buNone/>
            </a:pPr>
            <a:r>
              <a:rPr lang="en-US" b="1" i="1" dirty="0" smtClean="0">
                <a:solidFill>
                  <a:srgbClr val="002060"/>
                </a:solidFill>
                <a:latin typeface="Times New Roman" panose="02020603050405020304" pitchFamily="18" charset="0"/>
                <a:cs typeface="Times New Roman" panose="02020603050405020304" pitchFamily="18" charset="0"/>
              </a:rPr>
              <a:t>Input Line or Restricted Area</a:t>
            </a:r>
          </a:p>
          <a:p>
            <a:pPr marL="457200" indent="-457200" algn="just">
              <a:buFont typeface="Wingdings" panose="05000000000000000000" pitchFamily="2" charset="2"/>
              <a:buChar char="Ø"/>
            </a:pPr>
            <a:r>
              <a:rPr lang="en-US" sz="2400" dirty="0" smtClean="0">
                <a:latin typeface="Times New Roman" panose="02020603050405020304" pitchFamily="18" charset="0"/>
                <a:cs typeface="Times New Roman" panose="02020603050405020304" pitchFamily="18" charset="0"/>
              </a:rPr>
              <a:t>On the input video stream, a line or a polygon (Restricted Region) is drawn.</a:t>
            </a:r>
          </a:p>
          <a:p>
            <a:pPr marL="457200" indent="-457200" algn="just">
              <a:buFont typeface="Wingdings" panose="05000000000000000000" pitchFamily="2" charset="2"/>
              <a:buChar char="Ø"/>
            </a:pPr>
            <a:r>
              <a:rPr lang="en-US" sz="2400" dirty="0" smtClean="0">
                <a:latin typeface="Times New Roman" panose="02020603050405020304" pitchFamily="18" charset="0"/>
                <a:cs typeface="Times New Roman" panose="02020603050405020304" pitchFamily="18" charset="0"/>
              </a:rPr>
              <a:t>After drawing this, the line or the polygon is mixed with capture video sense.</a:t>
            </a:r>
          </a:p>
        </p:txBody>
      </p:sp>
    </p:spTree>
    <p:extLst>
      <p:ext uri="{BB962C8B-B14F-4D97-AF65-F5344CB8AC3E}">
        <p14:creationId xmlns:p14="http://schemas.microsoft.com/office/powerpoint/2010/main" val="289806524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2706" y="230655"/>
            <a:ext cx="10515600" cy="643404"/>
          </a:xfrm>
        </p:spPr>
        <p:txBody>
          <a:bodyPr>
            <a:normAutofit fontScale="90000"/>
          </a:bodyPr>
          <a:lstStyle/>
          <a:p>
            <a:r>
              <a:rPr lang="en-US" dirty="0" smtClean="0">
                <a:latin typeface="Times New Roman" panose="02020603050405020304" pitchFamily="18" charset="0"/>
                <a:cs typeface="Times New Roman" panose="02020603050405020304" pitchFamily="18" charset="0"/>
              </a:rPr>
              <a:t>Research Methodology (</a:t>
            </a:r>
            <a:r>
              <a:rPr lang="en-US" dirty="0" err="1" smtClean="0">
                <a:latin typeface="Times New Roman" panose="02020603050405020304" pitchFamily="18" charset="0"/>
                <a:cs typeface="Times New Roman" panose="02020603050405020304" pitchFamily="18" charset="0"/>
              </a:rPr>
              <a:t>Cont</a:t>
            </a:r>
            <a:r>
              <a:rPr lang="en-US" dirty="0" smtClean="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582706" y="1059143"/>
            <a:ext cx="10515600" cy="4351338"/>
          </a:xfrm>
        </p:spPr>
        <p:txBody>
          <a:bodyPr/>
          <a:lstStyle/>
          <a:p>
            <a:pPr marL="0" indent="0" algn="just">
              <a:buNone/>
            </a:pPr>
            <a:r>
              <a:rPr lang="en-US" b="1" i="1" dirty="0" smtClean="0">
                <a:solidFill>
                  <a:srgbClr val="002060"/>
                </a:solidFill>
                <a:latin typeface="Times New Roman" panose="02020603050405020304" pitchFamily="18" charset="0"/>
                <a:cs typeface="Times New Roman" panose="02020603050405020304" pitchFamily="18" charset="0"/>
              </a:rPr>
              <a:t>Extraction of Line or Restricted Region</a:t>
            </a:r>
          </a:p>
          <a:p>
            <a:pPr marL="457200" indent="-457200" algn="just">
              <a:buFont typeface="Wingdings" panose="05000000000000000000" pitchFamily="2" charset="2"/>
              <a:buChar char="Ø"/>
            </a:pPr>
            <a:r>
              <a:rPr lang="en-US" sz="2400" dirty="0" smtClean="0">
                <a:latin typeface="Times New Roman" panose="02020603050405020304" pitchFamily="18" charset="0"/>
                <a:cs typeface="Times New Roman" panose="02020603050405020304" pitchFamily="18" charset="0"/>
              </a:rPr>
              <a:t>To determine moving object is whether passed through the line or not, mask layer image of the line or the polygon (Restricted Region) is necessary to extract from the frame image in individually.</a:t>
            </a:r>
          </a:p>
          <a:p>
            <a:pPr marL="457200" indent="-457200" algn="just">
              <a:buFont typeface="Wingdings" panose="05000000000000000000" pitchFamily="2" charset="2"/>
              <a:buChar char="Ø"/>
            </a:pPr>
            <a:r>
              <a:rPr lang="en-US" sz="2400" dirty="0" smtClean="0">
                <a:latin typeface="Times New Roman" panose="02020603050405020304" pitchFamily="18" charset="0"/>
                <a:cs typeface="Times New Roman" panose="02020603050405020304" pitchFamily="18" charset="0"/>
              </a:rPr>
              <a:t>To extract the line or the polygon, frame image with no line or polygon is subtracted from frame image with line or polygon.</a:t>
            </a:r>
          </a:p>
          <a:p>
            <a:pPr marL="457200" indent="-457200" algn="just">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The initial points of line is saved. (</a:t>
            </a:r>
            <a:r>
              <a:rPr lang="en-US" sz="2400" b="1" dirty="0">
                <a:solidFill>
                  <a:srgbClr val="C00000"/>
                </a:solidFill>
                <a:latin typeface="Times New Roman" panose="02020603050405020304" pitchFamily="18" charset="0"/>
                <a:cs typeface="Times New Roman" panose="02020603050405020304" pitchFamily="18" charset="0"/>
              </a:rPr>
              <a:t>only for line cross detection</a:t>
            </a:r>
            <a:r>
              <a:rPr lang="en-US" sz="2400" dirty="0">
                <a:latin typeface="Times New Roman" panose="02020603050405020304" pitchFamily="18" charset="0"/>
                <a:cs typeface="Times New Roman" panose="02020603050405020304" pitchFamily="18" charset="0"/>
              </a:rPr>
              <a:t>).</a:t>
            </a:r>
          </a:p>
          <a:p>
            <a:pPr marL="457200" indent="-457200" algn="just">
              <a:buFont typeface="Wingdings" panose="05000000000000000000" pitchFamily="2" charset="2"/>
              <a:buChar char="Ø"/>
            </a:pP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9023500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2706" y="230655"/>
            <a:ext cx="10515600" cy="643404"/>
          </a:xfrm>
        </p:spPr>
        <p:txBody>
          <a:bodyPr>
            <a:normAutofit fontScale="90000"/>
          </a:bodyPr>
          <a:lstStyle/>
          <a:p>
            <a:r>
              <a:rPr lang="en-US" dirty="0" smtClean="0">
                <a:latin typeface="Times New Roman" panose="02020603050405020304" pitchFamily="18" charset="0"/>
                <a:cs typeface="Times New Roman" panose="02020603050405020304" pitchFamily="18" charset="0"/>
              </a:rPr>
              <a:t>Research Methodology (</a:t>
            </a:r>
            <a:r>
              <a:rPr lang="en-US" dirty="0" err="1" smtClean="0">
                <a:latin typeface="Times New Roman" panose="02020603050405020304" pitchFamily="18" charset="0"/>
                <a:cs typeface="Times New Roman" panose="02020603050405020304" pitchFamily="18" charset="0"/>
              </a:rPr>
              <a:t>Cont</a:t>
            </a:r>
            <a:r>
              <a:rPr lang="en-US" dirty="0" smtClean="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582706" y="1059143"/>
            <a:ext cx="4486835" cy="4351338"/>
          </a:xfrm>
        </p:spPr>
        <p:txBody>
          <a:bodyPr/>
          <a:lstStyle/>
          <a:p>
            <a:pPr marL="0" indent="0" algn="just">
              <a:buNone/>
            </a:pPr>
            <a:r>
              <a:rPr lang="en-US" b="1" i="1" dirty="0" smtClean="0">
                <a:solidFill>
                  <a:srgbClr val="002060"/>
                </a:solidFill>
                <a:latin typeface="Times New Roman" panose="02020603050405020304" pitchFamily="18" charset="0"/>
                <a:cs typeface="Times New Roman" panose="02020603050405020304" pitchFamily="18" charset="0"/>
              </a:rPr>
              <a:t>Comparison between object lower corner and line</a:t>
            </a:r>
          </a:p>
          <a:p>
            <a:pPr marL="457200" indent="-457200" algn="just">
              <a:buFont typeface="Wingdings" panose="05000000000000000000" pitchFamily="2" charset="2"/>
              <a:buChar char="Ø"/>
            </a:pPr>
            <a:r>
              <a:rPr lang="en-US" sz="2400" dirty="0" smtClean="0">
                <a:latin typeface="Times New Roman" panose="02020603050405020304" pitchFamily="18" charset="0"/>
                <a:cs typeface="Times New Roman" panose="02020603050405020304" pitchFamily="18" charset="0"/>
              </a:rPr>
              <a:t>Estimate base angle of line</a:t>
            </a:r>
          </a:p>
          <a:p>
            <a:pPr marL="457200" indent="-457200" algn="just">
              <a:buFont typeface="Wingdings" panose="05000000000000000000" pitchFamily="2" charset="2"/>
              <a:buChar char="Ø"/>
            </a:pPr>
            <a:r>
              <a:rPr lang="en-US" sz="2400" dirty="0" smtClean="0">
                <a:latin typeface="Times New Roman" panose="02020603050405020304" pitchFamily="18" charset="0"/>
                <a:cs typeface="Times New Roman" panose="02020603050405020304" pitchFamily="18" charset="0"/>
              </a:rPr>
              <a:t>Estimate base angle of object lower corner related to initial point of the line.</a:t>
            </a:r>
          </a:p>
          <a:p>
            <a:pPr marL="457200" indent="-457200" algn="just">
              <a:buFont typeface="Wingdings" panose="05000000000000000000" pitchFamily="2" charset="2"/>
              <a:buChar char="Ø"/>
            </a:pPr>
            <a:r>
              <a:rPr lang="en-US" sz="2400" dirty="0" smtClean="0">
                <a:latin typeface="Times New Roman" panose="02020603050405020304" pitchFamily="18" charset="0"/>
                <a:cs typeface="Times New Roman" panose="02020603050405020304" pitchFamily="18" charset="0"/>
              </a:rPr>
              <a:t>Compare the two angles</a:t>
            </a:r>
          </a:p>
        </p:txBody>
      </p:sp>
      <p:sp>
        <p:nvSpPr>
          <p:cNvPr id="8" name="Arc 7"/>
          <p:cNvSpPr/>
          <p:nvPr/>
        </p:nvSpPr>
        <p:spPr>
          <a:xfrm>
            <a:off x="6279776" y="2675965"/>
            <a:ext cx="45719" cy="45719"/>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40" name="Group 39"/>
          <p:cNvGrpSpPr/>
          <p:nvPr/>
        </p:nvGrpSpPr>
        <p:grpSpPr>
          <a:xfrm>
            <a:off x="5200929" y="351339"/>
            <a:ext cx="6367911" cy="4013576"/>
            <a:chOff x="5200929" y="351339"/>
            <a:chExt cx="6367911" cy="4013576"/>
          </a:xfrm>
        </p:grpSpPr>
        <p:sp>
          <p:nvSpPr>
            <p:cNvPr id="33" name="TextBox 32"/>
            <p:cNvSpPr txBox="1"/>
            <p:nvPr/>
          </p:nvSpPr>
          <p:spPr>
            <a:xfrm>
              <a:off x="9947229" y="1994044"/>
              <a:ext cx="1610285" cy="400110"/>
            </a:xfrm>
            <a:prstGeom prst="rect">
              <a:avLst/>
            </a:prstGeom>
            <a:noFill/>
          </p:spPr>
          <p:txBody>
            <a:bodyPr wrap="square" rtlCol="0">
              <a:spAutoFit/>
            </a:bodyPr>
            <a:lstStyle/>
            <a:p>
              <a:r>
                <a:rPr lang="en-US" sz="2000" dirty="0" smtClean="0">
                  <a:sym typeface="Symbol" panose="05050102010706020507" pitchFamily="18" charset="2"/>
                </a:rPr>
                <a:t>corner (</a:t>
              </a:r>
              <a:r>
                <a:rPr lang="en-US" sz="2000" dirty="0" err="1" smtClean="0">
                  <a:sym typeface="Symbol" panose="05050102010706020507" pitchFamily="18" charset="2"/>
                </a:rPr>
                <a:t>u,v</a:t>
              </a:r>
              <a:r>
                <a:rPr lang="en-US" sz="2000" dirty="0" smtClean="0">
                  <a:sym typeface="Symbol" panose="05050102010706020507" pitchFamily="18" charset="2"/>
                </a:rPr>
                <a:t>)</a:t>
              </a:r>
              <a:endParaRPr lang="en-US" sz="2000" dirty="0"/>
            </a:p>
          </p:txBody>
        </p:sp>
        <p:sp>
          <p:nvSpPr>
            <p:cNvPr id="35" name="TextBox 34"/>
            <p:cNvSpPr txBox="1"/>
            <p:nvPr/>
          </p:nvSpPr>
          <p:spPr>
            <a:xfrm>
              <a:off x="7328647" y="351339"/>
              <a:ext cx="1610285" cy="400110"/>
            </a:xfrm>
            <a:prstGeom prst="rect">
              <a:avLst/>
            </a:prstGeom>
            <a:noFill/>
          </p:spPr>
          <p:txBody>
            <a:bodyPr wrap="square" rtlCol="0">
              <a:spAutoFit/>
            </a:bodyPr>
            <a:lstStyle/>
            <a:p>
              <a:r>
                <a:rPr lang="en-US" sz="2000" dirty="0" smtClean="0">
                  <a:sym typeface="Symbol" panose="05050102010706020507" pitchFamily="18" charset="2"/>
                </a:rPr>
                <a:t>End of line</a:t>
              </a:r>
              <a:endParaRPr lang="en-US" sz="2000" dirty="0"/>
            </a:p>
          </p:txBody>
        </p:sp>
        <p:grpSp>
          <p:nvGrpSpPr>
            <p:cNvPr id="39" name="Group 38"/>
            <p:cNvGrpSpPr/>
            <p:nvPr/>
          </p:nvGrpSpPr>
          <p:grpSpPr>
            <a:xfrm>
              <a:off x="5200929" y="658903"/>
              <a:ext cx="6367911" cy="3706012"/>
              <a:chOff x="5200929" y="914396"/>
              <a:chExt cx="6367911" cy="3706012"/>
            </a:xfrm>
          </p:grpSpPr>
          <p:sp>
            <p:nvSpPr>
              <p:cNvPr id="14" name="TextBox 13"/>
              <p:cNvSpPr txBox="1"/>
              <p:nvPr/>
            </p:nvSpPr>
            <p:spPr>
              <a:xfrm>
                <a:off x="5321674" y="4097188"/>
                <a:ext cx="2870947" cy="523220"/>
              </a:xfrm>
              <a:prstGeom prst="rect">
                <a:avLst/>
              </a:prstGeom>
              <a:noFill/>
            </p:spPr>
            <p:txBody>
              <a:bodyPr wrap="square" rtlCol="0">
                <a:spAutoFit/>
              </a:bodyPr>
              <a:lstStyle/>
              <a:p>
                <a:r>
                  <a:rPr lang="en-US" sz="2800" dirty="0" smtClean="0">
                    <a:sym typeface="Symbol" panose="05050102010706020507" pitchFamily="18" charset="2"/>
                  </a:rPr>
                  <a:t> = cos</a:t>
                </a:r>
                <a:r>
                  <a:rPr lang="en-US" sz="2800" baseline="30000" dirty="0" smtClean="0">
                    <a:sym typeface="Symbol" panose="05050102010706020507" pitchFamily="18" charset="2"/>
                  </a:rPr>
                  <a:t>-1</a:t>
                </a:r>
                <a:r>
                  <a:rPr lang="en-US" sz="2800" dirty="0" smtClean="0">
                    <a:sym typeface="Symbol" panose="05050102010706020507" pitchFamily="18" charset="2"/>
                  </a:rPr>
                  <a:t> (b/z) </a:t>
                </a:r>
                <a:endParaRPr lang="en-US" sz="2800" dirty="0"/>
              </a:p>
            </p:txBody>
          </p:sp>
          <p:grpSp>
            <p:nvGrpSpPr>
              <p:cNvPr id="34" name="Group 33"/>
              <p:cNvGrpSpPr/>
              <p:nvPr/>
            </p:nvGrpSpPr>
            <p:grpSpPr>
              <a:xfrm>
                <a:off x="5674659" y="914396"/>
                <a:ext cx="1958113" cy="3194188"/>
                <a:chOff x="5674659" y="914396"/>
                <a:chExt cx="1958113" cy="3194188"/>
              </a:xfrm>
            </p:grpSpPr>
            <p:sp>
              <p:nvSpPr>
                <p:cNvPr id="13" name="TextBox 12"/>
                <p:cNvSpPr txBox="1"/>
                <p:nvPr/>
              </p:nvSpPr>
              <p:spPr>
                <a:xfrm>
                  <a:off x="6149342" y="3585364"/>
                  <a:ext cx="793376" cy="523220"/>
                </a:xfrm>
                <a:prstGeom prst="rect">
                  <a:avLst/>
                </a:prstGeom>
                <a:noFill/>
              </p:spPr>
              <p:txBody>
                <a:bodyPr wrap="square" rtlCol="0">
                  <a:spAutoFit/>
                </a:bodyPr>
                <a:lstStyle/>
                <a:p>
                  <a:r>
                    <a:rPr lang="en-US" sz="2800" dirty="0" smtClean="0">
                      <a:sym typeface="Symbol" panose="05050102010706020507" pitchFamily="18" charset="2"/>
                    </a:rPr>
                    <a:t>b</a:t>
                  </a:r>
                  <a:endParaRPr lang="en-US" sz="2800" dirty="0"/>
                </a:p>
              </p:txBody>
            </p:sp>
            <p:grpSp>
              <p:nvGrpSpPr>
                <p:cNvPr id="30" name="Group 29"/>
                <p:cNvGrpSpPr/>
                <p:nvPr/>
              </p:nvGrpSpPr>
              <p:grpSpPr>
                <a:xfrm>
                  <a:off x="5674659" y="914396"/>
                  <a:ext cx="1958113" cy="2998694"/>
                  <a:chOff x="5674659" y="-26894"/>
                  <a:chExt cx="1958113" cy="2998694"/>
                </a:xfrm>
              </p:grpSpPr>
              <p:cxnSp>
                <p:nvCxnSpPr>
                  <p:cNvPr id="5" name="Straight Connector 4"/>
                  <p:cNvCxnSpPr/>
                  <p:nvPr/>
                </p:nvCxnSpPr>
                <p:spPr>
                  <a:xfrm flipV="1">
                    <a:off x="5674659" y="-26894"/>
                    <a:ext cx="1958113" cy="270285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5688106" y="2675965"/>
                    <a:ext cx="1640541"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0" name="Arc 9"/>
                  <p:cNvSpPr/>
                  <p:nvPr/>
                </p:nvSpPr>
                <p:spPr>
                  <a:xfrm>
                    <a:off x="5688107" y="2307771"/>
                    <a:ext cx="650836" cy="664029"/>
                  </a:xfrm>
                  <a:prstGeom prst="arc">
                    <a:avLst/>
                  </a:prstGeom>
                  <a:ln w="38100">
                    <a:solidFill>
                      <a:srgbClr val="FF0000"/>
                    </a:solidFill>
                    <a:headEnd type="triangle" w="lg" len="lg"/>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TextBox 10"/>
                  <p:cNvSpPr txBox="1"/>
                  <p:nvPr/>
                </p:nvSpPr>
                <p:spPr>
                  <a:xfrm>
                    <a:off x="6302635" y="2107027"/>
                    <a:ext cx="793376" cy="523220"/>
                  </a:xfrm>
                  <a:prstGeom prst="rect">
                    <a:avLst/>
                  </a:prstGeom>
                  <a:noFill/>
                </p:spPr>
                <p:txBody>
                  <a:bodyPr wrap="square" rtlCol="0">
                    <a:spAutoFit/>
                  </a:bodyPr>
                  <a:lstStyle/>
                  <a:p>
                    <a:r>
                      <a:rPr lang="en-US" sz="2800" dirty="0" smtClean="0">
                        <a:sym typeface="Symbol" panose="05050102010706020507" pitchFamily="18" charset="2"/>
                      </a:rPr>
                      <a:t></a:t>
                    </a:r>
                    <a:endParaRPr lang="en-US" sz="2800" dirty="0"/>
                  </a:p>
                </p:txBody>
              </p:sp>
              <p:sp>
                <p:nvSpPr>
                  <p:cNvPr id="12" name="TextBox 11"/>
                  <p:cNvSpPr txBox="1"/>
                  <p:nvPr/>
                </p:nvSpPr>
                <p:spPr>
                  <a:xfrm>
                    <a:off x="6057900" y="1386263"/>
                    <a:ext cx="793376" cy="523220"/>
                  </a:xfrm>
                  <a:prstGeom prst="rect">
                    <a:avLst/>
                  </a:prstGeom>
                  <a:noFill/>
                </p:spPr>
                <p:txBody>
                  <a:bodyPr wrap="square" rtlCol="0">
                    <a:spAutoFit/>
                  </a:bodyPr>
                  <a:lstStyle/>
                  <a:p>
                    <a:r>
                      <a:rPr lang="en-US" sz="2800" dirty="0" smtClean="0">
                        <a:sym typeface="Symbol" panose="05050102010706020507" pitchFamily="18" charset="2"/>
                      </a:rPr>
                      <a:t>z</a:t>
                    </a:r>
                    <a:endParaRPr lang="en-US" sz="2800" dirty="0"/>
                  </a:p>
                </p:txBody>
              </p:sp>
              <p:cxnSp>
                <p:nvCxnSpPr>
                  <p:cNvPr id="26" name="Straight Connector 25"/>
                  <p:cNvCxnSpPr/>
                  <p:nvPr/>
                </p:nvCxnSpPr>
                <p:spPr>
                  <a:xfrm flipV="1">
                    <a:off x="7328647" y="390091"/>
                    <a:ext cx="0" cy="2281839"/>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grpSp>
          <p:grpSp>
            <p:nvGrpSpPr>
              <p:cNvPr id="31" name="Group 30"/>
              <p:cNvGrpSpPr/>
              <p:nvPr/>
            </p:nvGrpSpPr>
            <p:grpSpPr>
              <a:xfrm>
                <a:off x="9168427" y="2553994"/>
                <a:ext cx="1929878" cy="1361636"/>
                <a:chOff x="8935346" y="1813888"/>
                <a:chExt cx="1929878" cy="1361636"/>
              </a:xfrm>
            </p:grpSpPr>
            <p:cxnSp>
              <p:nvCxnSpPr>
                <p:cNvPr id="15" name="Straight Connector 14"/>
                <p:cNvCxnSpPr/>
                <p:nvPr/>
              </p:nvCxnSpPr>
              <p:spPr>
                <a:xfrm flipV="1">
                  <a:off x="8935346" y="1813888"/>
                  <a:ext cx="1929878" cy="842579"/>
                </a:xfrm>
                <a:prstGeom prst="line">
                  <a:avLst/>
                </a:prstGeom>
                <a:ln w="38100">
                  <a:prstDash val="dash"/>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8935346" y="2656339"/>
                  <a:ext cx="1640541"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7" name="Arc 16"/>
                <p:cNvSpPr/>
                <p:nvPr/>
              </p:nvSpPr>
              <p:spPr>
                <a:xfrm>
                  <a:off x="8950585" y="2420471"/>
                  <a:ext cx="635597" cy="531703"/>
                </a:xfrm>
                <a:prstGeom prst="arc">
                  <a:avLst/>
                </a:prstGeom>
                <a:ln w="38100">
                  <a:solidFill>
                    <a:srgbClr val="FF0000"/>
                  </a:solidFill>
                  <a:headEnd type="triangle" w="lg" len="lg"/>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TextBox 17"/>
                <p:cNvSpPr txBox="1"/>
                <p:nvPr/>
              </p:nvSpPr>
              <p:spPr>
                <a:xfrm>
                  <a:off x="9684346" y="2198464"/>
                  <a:ext cx="793376" cy="523220"/>
                </a:xfrm>
                <a:prstGeom prst="rect">
                  <a:avLst/>
                </a:prstGeom>
                <a:noFill/>
              </p:spPr>
              <p:txBody>
                <a:bodyPr wrap="square" rtlCol="0">
                  <a:spAutoFit/>
                </a:bodyPr>
                <a:lstStyle/>
                <a:p>
                  <a:r>
                    <a:rPr lang="en-US" sz="2800" dirty="0" smtClean="0">
                      <a:sym typeface="Symbol" panose="05050102010706020507" pitchFamily="18" charset="2"/>
                    </a:rPr>
                    <a:t></a:t>
                  </a:r>
                  <a:endParaRPr lang="en-US" sz="2800" dirty="0"/>
                </a:p>
              </p:txBody>
            </p:sp>
            <p:sp>
              <p:nvSpPr>
                <p:cNvPr id="19" name="TextBox 18"/>
                <p:cNvSpPr txBox="1"/>
                <p:nvPr/>
              </p:nvSpPr>
              <p:spPr>
                <a:xfrm>
                  <a:off x="9414955" y="1835537"/>
                  <a:ext cx="793376" cy="523220"/>
                </a:xfrm>
                <a:prstGeom prst="rect">
                  <a:avLst/>
                </a:prstGeom>
                <a:noFill/>
              </p:spPr>
              <p:txBody>
                <a:bodyPr wrap="square" rtlCol="0">
                  <a:spAutoFit/>
                </a:bodyPr>
                <a:lstStyle/>
                <a:p>
                  <a:r>
                    <a:rPr lang="en-US" sz="2800" dirty="0" smtClean="0">
                      <a:sym typeface="Symbol" panose="05050102010706020507" pitchFamily="18" charset="2"/>
                    </a:rPr>
                    <a:t>w</a:t>
                  </a:r>
                  <a:endParaRPr lang="en-US" sz="2800" baseline="-25000" dirty="0"/>
                </a:p>
              </p:txBody>
            </p:sp>
            <p:sp>
              <p:nvSpPr>
                <p:cNvPr id="20" name="TextBox 19"/>
                <p:cNvSpPr txBox="1"/>
                <p:nvPr/>
              </p:nvSpPr>
              <p:spPr>
                <a:xfrm>
                  <a:off x="9607700" y="2652304"/>
                  <a:ext cx="793376" cy="523220"/>
                </a:xfrm>
                <a:prstGeom prst="rect">
                  <a:avLst/>
                </a:prstGeom>
                <a:noFill/>
              </p:spPr>
              <p:txBody>
                <a:bodyPr wrap="square" rtlCol="0">
                  <a:spAutoFit/>
                </a:bodyPr>
                <a:lstStyle/>
                <a:p>
                  <a:r>
                    <a:rPr lang="en-US" sz="2800" dirty="0" smtClean="0">
                      <a:sym typeface="Symbol" panose="05050102010706020507" pitchFamily="18" charset="2"/>
                    </a:rPr>
                    <a:t>b</a:t>
                  </a:r>
                  <a:endParaRPr lang="en-US" sz="2800" dirty="0"/>
                </a:p>
              </p:txBody>
            </p:sp>
            <p:cxnSp>
              <p:nvCxnSpPr>
                <p:cNvPr id="29" name="Straight Connector 28"/>
                <p:cNvCxnSpPr/>
                <p:nvPr/>
              </p:nvCxnSpPr>
              <p:spPr>
                <a:xfrm flipV="1">
                  <a:off x="10575887" y="1922930"/>
                  <a:ext cx="0" cy="74900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32" name="TextBox 31"/>
              <p:cNvSpPr txBox="1"/>
              <p:nvPr/>
            </p:nvSpPr>
            <p:spPr>
              <a:xfrm>
                <a:off x="8697893" y="4056672"/>
                <a:ext cx="2870947" cy="523220"/>
              </a:xfrm>
              <a:prstGeom prst="rect">
                <a:avLst/>
              </a:prstGeom>
              <a:noFill/>
            </p:spPr>
            <p:txBody>
              <a:bodyPr wrap="square" rtlCol="0">
                <a:spAutoFit/>
              </a:bodyPr>
              <a:lstStyle/>
              <a:p>
                <a:r>
                  <a:rPr lang="en-US" sz="2800" dirty="0" smtClean="0">
                    <a:sym typeface="Symbol" panose="05050102010706020507" pitchFamily="18" charset="2"/>
                  </a:rPr>
                  <a:t> = cos</a:t>
                </a:r>
                <a:r>
                  <a:rPr lang="en-US" sz="2800" baseline="30000" dirty="0" smtClean="0">
                    <a:sym typeface="Symbol" panose="05050102010706020507" pitchFamily="18" charset="2"/>
                  </a:rPr>
                  <a:t>-1</a:t>
                </a:r>
                <a:r>
                  <a:rPr lang="en-US" sz="2800" dirty="0" smtClean="0">
                    <a:sym typeface="Symbol" panose="05050102010706020507" pitchFamily="18" charset="2"/>
                  </a:rPr>
                  <a:t> (b/w) </a:t>
                </a:r>
                <a:endParaRPr lang="en-US" sz="2800" dirty="0"/>
              </a:p>
            </p:txBody>
          </p:sp>
          <p:sp>
            <p:nvSpPr>
              <p:cNvPr id="36" name="TextBox 35"/>
              <p:cNvSpPr txBox="1"/>
              <p:nvPr/>
            </p:nvSpPr>
            <p:spPr>
              <a:xfrm>
                <a:off x="5200929" y="3571537"/>
                <a:ext cx="878429" cy="400110"/>
              </a:xfrm>
              <a:prstGeom prst="rect">
                <a:avLst/>
              </a:prstGeom>
              <a:noFill/>
            </p:spPr>
            <p:txBody>
              <a:bodyPr wrap="square" rtlCol="0">
                <a:spAutoFit/>
              </a:bodyPr>
              <a:lstStyle/>
              <a:p>
                <a:r>
                  <a:rPr lang="en-US" sz="2000" dirty="0" smtClean="0">
                    <a:sym typeface="Symbol" panose="05050102010706020507" pitchFamily="18" charset="2"/>
                  </a:rPr>
                  <a:t>initial</a:t>
                </a:r>
                <a:endParaRPr lang="en-US" sz="2000" dirty="0"/>
              </a:p>
            </p:txBody>
          </p:sp>
          <p:sp>
            <p:nvSpPr>
              <p:cNvPr id="37" name="TextBox 36"/>
              <p:cNvSpPr txBox="1"/>
              <p:nvPr/>
            </p:nvSpPr>
            <p:spPr>
              <a:xfrm>
                <a:off x="8588579" y="3344372"/>
                <a:ext cx="878429" cy="400110"/>
              </a:xfrm>
              <a:prstGeom prst="rect">
                <a:avLst/>
              </a:prstGeom>
              <a:noFill/>
            </p:spPr>
            <p:txBody>
              <a:bodyPr wrap="square" rtlCol="0">
                <a:spAutoFit/>
              </a:bodyPr>
              <a:lstStyle/>
              <a:p>
                <a:r>
                  <a:rPr lang="en-US" sz="2000" dirty="0" smtClean="0">
                    <a:sym typeface="Symbol" panose="05050102010706020507" pitchFamily="18" charset="2"/>
                  </a:rPr>
                  <a:t>initial</a:t>
                </a:r>
                <a:endParaRPr lang="en-US" sz="2000" dirty="0"/>
              </a:p>
            </p:txBody>
          </p:sp>
        </p:grpSp>
      </p:grpSp>
      <p:sp>
        <p:nvSpPr>
          <p:cNvPr id="38" name="TextBox 37"/>
          <p:cNvSpPr txBox="1"/>
          <p:nvPr/>
        </p:nvSpPr>
        <p:spPr>
          <a:xfrm>
            <a:off x="582706" y="4382019"/>
            <a:ext cx="5406583" cy="2031325"/>
          </a:xfrm>
          <a:prstGeom prst="rect">
            <a:avLst/>
          </a:prstGeom>
          <a:noFill/>
        </p:spPr>
        <p:txBody>
          <a:bodyPr wrap="square" rtlCol="0">
            <a:spAutoFit/>
          </a:bodyPr>
          <a:lstStyle/>
          <a:p>
            <a:r>
              <a:rPr lang="en-US" dirty="0" smtClean="0">
                <a:solidFill>
                  <a:srgbClr val="00B050"/>
                </a:solidFill>
                <a:sym typeface="Symbol" panose="05050102010706020507" pitchFamily="18" charset="2"/>
              </a:rPr>
              <a:t>z = the distance between initial point of line and the intersection point of normal and line</a:t>
            </a:r>
          </a:p>
          <a:p>
            <a:r>
              <a:rPr lang="en-US" dirty="0" smtClean="0">
                <a:solidFill>
                  <a:srgbClr val="00B050"/>
                </a:solidFill>
                <a:sym typeface="Symbol" panose="05050102010706020507" pitchFamily="18" charset="2"/>
              </a:rPr>
              <a:t>b </a:t>
            </a:r>
            <a:r>
              <a:rPr lang="en-US" dirty="0">
                <a:solidFill>
                  <a:srgbClr val="00B050"/>
                </a:solidFill>
                <a:sym typeface="Symbol" panose="05050102010706020507" pitchFamily="18" charset="2"/>
              </a:rPr>
              <a:t>= </a:t>
            </a:r>
            <a:r>
              <a:rPr lang="en-US" dirty="0" smtClean="0">
                <a:solidFill>
                  <a:srgbClr val="00B050"/>
                </a:solidFill>
                <a:sym typeface="Symbol" panose="05050102010706020507" pitchFamily="18" charset="2"/>
              </a:rPr>
              <a:t>the unit base</a:t>
            </a:r>
          </a:p>
          <a:p>
            <a:r>
              <a:rPr lang="en-US" dirty="0">
                <a:solidFill>
                  <a:srgbClr val="00B050"/>
                </a:solidFill>
                <a:sym typeface="Symbol" panose="05050102010706020507" pitchFamily="18" charset="2"/>
              </a:rPr>
              <a:t>z = the distance between initial point of line and the intersection point of normal and </a:t>
            </a:r>
            <a:r>
              <a:rPr lang="en-US" dirty="0" smtClean="0">
                <a:solidFill>
                  <a:srgbClr val="00B050"/>
                </a:solidFill>
                <a:sym typeface="Symbol" panose="05050102010706020507" pitchFamily="18" charset="2"/>
              </a:rPr>
              <a:t>corner line</a:t>
            </a:r>
            <a:endParaRPr lang="en-US" dirty="0">
              <a:solidFill>
                <a:srgbClr val="00B050"/>
              </a:solidFill>
              <a:sym typeface="Symbol" panose="05050102010706020507" pitchFamily="18" charset="2"/>
            </a:endParaRPr>
          </a:p>
          <a:p>
            <a:r>
              <a:rPr lang="en-US" dirty="0" smtClean="0">
                <a:solidFill>
                  <a:srgbClr val="00B050"/>
                </a:solidFill>
                <a:sym typeface="Symbol" panose="05050102010706020507" pitchFamily="18" charset="2"/>
              </a:rPr>
              <a:t>w </a:t>
            </a:r>
            <a:r>
              <a:rPr lang="en-US" dirty="0">
                <a:solidFill>
                  <a:srgbClr val="00B050"/>
                </a:solidFill>
                <a:sym typeface="Symbol" panose="05050102010706020507" pitchFamily="18" charset="2"/>
              </a:rPr>
              <a:t>= angle between </a:t>
            </a:r>
            <a:r>
              <a:rPr lang="en-US" dirty="0" smtClean="0">
                <a:solidFill>
                  <a:srgbClr val="00B050"/>
                </a:solidFill>
                <a:sym typeface="Symbol" panose="05050102010706020507" pitchFamily="18" charset="2"/>
              </a:rPr>
              <a:t>corner </a:t>
            </a:r>
            <a:r>
              <a:rPr lang="en-US" dirty="0">
                <a:solidFill>
                  <a:srgbClr val="00B050"/>
                </a:solidFill>
                <a:sym typeface="Symbol" panose="05050102010706020507" pitchFamily="18" charset="2"/>
              </a:rPr>
              <a:t>and unit </a:t>
            </a:r>
            <a:r>
              <a:rPr lang="en-US" dirty="0" smtClean="0">
                <a:solidFill>
                  <a:srgbClr val="00B050"/>
                </a:solidFill>
                <a:sym typeface="Symbol" panose="05050102010706020507" pitchFamily="18" charset="2"/>
              </a:rPr>
              <a:t>base</a:t>
            </a:r>
          </a:p>
          <a:p>
            <a:r>
              <a:rPr lang="en-US" dirty="0" smtClean="0">
                <a:solidFill>
                  <a:srgbClr val="00B050"/>
                </a:solidFill>
                <a:sym typeface="Symbol" panose="05050102010706020507" pitchFamily="18" charset="2"/>
              </a:rPr>
              <a:t> = angle between line and unit base</a:t>
            </a:r>
            <a:endParaRPr lang="en-US" dirty="0">
              <a:solidFill>
                <a:srgbClr val="00B050"/>
              </a:solidFill>
            </a:endParaRPr>
          </a:p>
        </p:txBody>
      </p:sp>
      <p:sp>
        <p:nvSpPr>
          <p:cNvPr id="41" name="TextBox 40"/>
          <p:cNvSpPr txBox="1"/>
          <p:nvPr/>
        </p:nvSpPr>
        <p:spPr>
          <a:xfrm>
            <a:off x="6338943" y="4878846"/>
            <a:ext cx="5406583" cy="954107"/>
          </a:xfrm>
          <a:prstGeom prst="rect">
            <a:avLst/>
          </a:prstGeom>
          <a:noFill/>
        </p:spPr>
        <p:txBody>
          <a:bodyPr wrap="square" rtlCol="0">
            <a:spAutoFit/>
          </a:bodyPr>
          <a:lstStyle/>
          <a:p>
            <a:r>
              <a:rPr lang="en-US" sz="2800" b="1" dirty="0" smtClean="0">
                <a:solidFill>
                  <a:srgbClr val="7030A0"/>
                </a:solidFill>
                <a:sym typeface="Symbol" panose="05050102010706020507" pitchFamily="18" charset="2"/>
              </a:rPr>
              <a:t>If ( &lt;  ) , the moving object is passed over the line</a:t>
            </a:r>
            <a:endParaRPr lang="en-US" sz="2800" b="1" dirty="0">
              <a:solidFill>
                <a:srgbClr val="7030A0"/>
              </a:solidFill>
            </a:endParaRPr>
          </a:p>
        </p:txBody>
      </p:sp>
    </p:spTree>
    <p:extLst>
      <p:ext uri="{BB962C8B-B14F-4D97-AF65-F5344CB8AC3E}">
        <p14:creationId xmlns:p14="http://schemas.microsoft.com/office/powerpoint/2010/main" val="272598168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2706" y="230655"/>
            <a:ext cx="10515600" cy="643404"/>
          </a:xfrm>
        </p:spPr>
        <p:txBody>
          <a:bodyPr>
            <a:normAutofit fontScale="90000"/>
          </a:bodyPr>
          <a:lstStyle/>
          <a:p>
            <a:r>
              <a:rPr lang="en-US" dirty="0" smtClean="0">
                <a:latin typeface="Times New Roman" panose="02020603050405020304" pitchFamily="18" charset="0"/>
                <a:cs typeface="Times New Roman" panose="02020603050405020304" pitchFamily="18" charset="0"/>
              </a:rPr>
              <a:t>Research Methodology (</a:t>
            </a:r>
            <a:r>
              <a:rPr lang="en-US" dirty="0" err="1" smtClean="0">
                <a:latin typeface="Times New Roman" panose="02020603050405020304" pitchFamily="18" charset="0"/>
                <a:cs typeface="Times New Roman" panose="02020603050405020304" pitchFamily="18" charset="0"/>
              </a:rPr>
              <a:t>Cont</a:t>
            </a:r>
            <a:r>
              <a:rPr lang="en-US" dirty="0" smtClean="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582706" y="1059143"/>
            <a:ext cx="7283823" cy="4351338"/>
          </a:xfrm>
        </p:spPr>
        <p:txBody>
          <a:bodyPr/>
          <a:lstStyle/>
          <a:p>
            <a:pPr marL="0" indent="0" algn="just">
              <a:buNone/>
            </a:pPr>
            <a:r>
              <a:rPr lang="en-US" b="1" i="1" dirty="0" smtClean="0">
                <a:solidFill>
                  <a:srgbClr val="002060"/>
                </a:solidFill>
                <a:latin typeface="Times New Roman" panose="02020603050405020304" pitchFamily="18" charset="0"/>
                <a:cs typeface="Times New Roman" panose="02020603050405020304" pitchFamily="18" charset="0"/>
              </a:rPr>
              <a:t>Comparison between object centroid and Restricted Region</a:t>
            </a:r>
          </a:p>
          <a:p>
            <a:pPr marL="0" indent="0" algn="just">
              <a:buNone/>
            </a:pPr>
            <a:endParaRPr lang="en-US" b="1" i="1" dirty="0" smtClean="0">
              <a:solidFill>
                <a:srgbClr val="002060"/>
              </a:solidFill>
              <a:latin typeface="Times New Roman" panose="02020603050405020304" pitchFamily="18" charset="0"/>
              <a:cs typeface="Times New Roman" panose="02020603050405020304" pitchFamily="18" charset="0"/>
            </a:endParaRPr>
          </a:p>
          <a:p>
            <a:pPr marL="457200" indent="-457200" algn="just">
              <a:buFont typeface="Wingdings" panose="05000000000000000000" pitchFamily="2" charset="2"/>
              <a:buChar char="Ø"/>
            </a:pPr>
            <a:r>
              <a:rPr lang="en-US" sz="2400" dirty="0" smtClean="0">
                <a:latin typeface="Times New Roman" panose="02020603050405020304" pitchFamily="18" charset="0"/>
                <a:cs typeface="Times New Roman" panose="02020603050405020304" pitchFamily="18" charset="0"/>
              </a:rPr>
              <a:t>If (the pixel of mask image which is the same coordinate of centroid = = 1)</a:t>
            </a:r>
          </a:p>
          <a:p>
            <a:pPr marL="457200" lvl="1" indent="0" algn="just">
              <a:buNone/>
            </a:pPr>
            <a:r>
              <a:rPr lang="en-US" sz="2000" dirty="0" smtClean="0">
                <a:latin typeface="Times New Roman" panose="02020603050405020304" pitchFamily="18" charset="0"/>
                <a:cs typeface="Times New Roman" panose="02020603050405020304" pitchFamily="18" charset="0"/>
              </a:rPr>
              <a:t>	</a:t>
            </a:r>
            <a:r>
              <a:rPr lang="en-US" sz="2000" b="1" dirty="0" smtClean="0">
                <a:solidFill>
                  <a:srgbClr val="7030A0"/>
                </a:solidFill>
                <a:latin typeface="Times New Roman" panose="02020603050405020304" pitchFamily="18" charset="0"/>
                <a:cs typeface="Times New Roman" panose="02020603050405020304" pitchFamily="18" charset="0"/>
              </a:rPr>
              <a:t>The moving object is inside of the restricted region</a:t>
            </a:r>
          </a:p>
          <a:p>
            <a:pPr marL="457200" indent="-457200" algn="just">
              <a:buFont typeface="Wingdings" panose="05000000000000000000" pitchFamily="2" charset="2"/>
              <a:buChar char="Ø"/>
            </a:pPr>
            <a:r>
              <a:rPr lang="en-US" sz="2400" dirty="0" smtClean="0">
                <a:latin typeface="Times New Roman" panose="02020603050405020304" pitchFamily="18" charset="0"/>
                <a:cs typeface="Times New Roman" panose="02020603050405020304" pitchFamily="18" charset="0"/>
              </a:rPr>
              <a:t>Else</a:t>
            </a:r>
          </a:p>
          <a:p>
            <a:pPr marL="457200" lvl="1" indent="0" algn="just">
              <a:buNone/>
            </a:pPr>
            <a:r>
              <a:rPr lang="en-US" sz="2000" dirty="0" smtClean="0">
                <a:latin typeface="Times New Roman" panose="02020603050405020304" pitchFamily="18" charset="0"/>
                <a:cs typeface="Times New Roman" panose="02020603050405020304" pitchFamily="18" charset="0"/>
              </a:rPr>
              <a:t>	</a:t>
            </a:r>
            <a:r>
              <a:rPr lang="en-US" sz="2000" b="1" dirty="0" smtClean="0">
                <a:solidFill>
                  <a:srgbClr val="7030A0"/>
                </a:solidFill>
                <a:latin typeface="Times New Roman" panose="02020603050405020304" pitchFamily="18" charset="0"/>
                <a:cs typeface="Times New Roman" panose="02020603050405020304" pitchFamily="18" charset="0"/>
              </a:rPr>
              <a:t>The moving object is outside of the restricted region</a:t>
            </a:r>
          </a:p>
        </p:txBody>
      </p:sp>
      <p:sp>
        <p:nvSpPr>
          <p:cNvPr id="8" name="Arc 7"/>
          <p:cNvSpPr/>
          <p:nvPr/>
        </p:nvSpPr>
        <p:spPr>
          <a:xfrm>
            <a:off x="6279776" y="2675965"/>
            <a:ext cx="45719" cy="45719"/>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42" name="Picture 41"/>
          <p:cNvPicPr>
            <a:picLocks noChangeAspect="1"/>
          </p:cNvPicPr>
          <p:nvPr/>
        </p:nvPicPr>
        <p:blipFill>
          <a:blip r:embed="rId2"/>
          <a:stretch>
            <a:fillRect/>
          </a:stretch>
        </p:blipFill>
        <p:spPr>
          <a:xfrm>
            <a:off x="8167940" y="230655"/>
            <a:ext cx="3655918" cy="3143958"/>
          </a:xfrm>
          <a:prstGeom prst="rect">
            <a:avLst/>
          </a:prstGeom>
        </p:spPr>
      </p:pic>
      <p:pic>
        <p:nvPicPr>
          <p:cNvPr id="43" name="Picture 42"/>
          <p:cNvPicPr>
            <a:picLocks noChangeAspect="1"/>
          </p:cNvPicPr>
          <p:nvPr/>
        </p:nvPicPr>
        <p:blipFill>
          <a:blip r:embed="rId3"/>
          <a:stretch>
            <a:fillRect/>
          </a:stretch>
        </p:blipFill>
        <p:spPr>
          <a:xfrm>
            <a:off x="8167940" y="3569904"/>
            <a:ext cx="3745848" cy="3012830"/>
          </a:xfrm>
          <a:prstGeom prst="rect">
            <a:avLst/>
          </a:prstGeom>
        </p:spPr>
      </p:pic>
    </p:spTree>
    <p:extLst>
      <p:ext uri="{BB962C8B-B14F-4D97-AF65-F5344CB8AC3E}">
        <p14:creationId xmlns:p14="http://schemas.microsoft.com/office/powerpoint/2010/main" val="192621917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2706" y="230655"/>
            <a:ext cx="10515600" cy="643404"/>
          </a:xfrm>
        </p:spPr>
        <p:txBody>
          <a:bodyPr>
            <a:normAutofit fontScale="90000"/>
          </a:bodyPr>
          <a:lstStyle/>
          <a:p>
            <a:r>
              <a:rPr lang="en-US" dirty="0" smtClean="0">
                <a:latin typeface="Times New Roman" panose="02020603050405020304" pitchFamily="18" charset="0"/>
                <a:cs typeface="Times New Roman" panose="02020603050405020304" pitchFamily="18" charset="0"/>
              </a:rPr>
              <a:t>Research Methodology (</a:t>
            </a:r>
            <a:r>
              <a:rPr lang="en-US" dirty="0" err="1" smtClean="0">
                <a:latin typeface="Times New Roman" panose="02020603050405020304" pitchFamily="18" charset="0"/>
                <a:cs typeface="Times New Roman" panose="02020603050405020304" pitchFamily="18" charset="0"/>
              </a:rPr>
              <a:t>Cont</a:t>
            </a:r>
            <a:r>
              <a:rPr lang="en-US" dirty="0" smtClean="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582706" y="1059143"/>
            <a:ext cx="10416988" cy="4351338"/>
          </a:xfrm>
        </p:spPr>
        <p:txBody>
          <a:bodyPr/>
          <a:lstStyle/>
          <a:p>
            <a:pPr marL="0" indent="0" algn="just">
              <a:buNone/>
            </a:pPr>
            <a:r>
              <a:rPr lang="en-US" b="1" i="1" dirty="0" smtClean="0">
                <a:solidFill>
                  <a:srgbClr val="002060"/>
                </a:solidFill>
                <a:latin typeface="Times New Roman" panose="02020603050405020304" pitchFamily="18" charset="0"/>
                <a:cs typeface="Times New Roman" panose="02020603050405020304" pitchFamily="18" charset="0"/>
              </a:rPr>
              <a:t>Activate Alarm of the entering regions</a:t>
            </a:r>
          </a:p>
          <a:p>
            <a:pPr marL="457200" indent="-457200" algn="just">
              <a:buFont typeface="Wingdings" panose="05000000000000000000" pitchFamily="2" charset="2"/>
              <a:buChar char="Ø"/>
            </a:pPr>
            <a:r>
              <a:rPr lang="en-US" sz="2400" dirty="0" smtClean="0">
                <a:latin typeface="Times New Roman" panose="02020603050405020304" pitchFamily="18" charset="0"/>
                <a:cs typeface="Times New Roman" panose="02020603050405020304" pitchFamily="18" charset="0"/>
              </a:rPr>
              <a:t>If moving object is inside of the restricted region, alarm is activated and the moving objected is covered with </a:t>
            </a:r>
            <a:r>
              <a:rPr lang="en-US" sz="2400" dirty="0" err="1" smtClean="0">
                <a:latin typeface="Times New Roman" panose="02020603050405020304" pitchFamily="18" charset="0"/>
                <a:cs typeface="Times New Roman" panose="02020603050405020304" pitchFamily="18" charset="0"/>
              </a:rPr>
              <a:t>BoundingBox</a:t>
            </a:r>
            <a:r>
              <a:rPr lang="en-US" sz="2400" dirty="0" smtClean="0">
                <a:latin typeface="Times New Roman" panose="02020603050405020304" pitchFamily="18" charset="0"/>
                <a:cs typeface="Times New Roman" panose="02020603050405020304" pitchFamily="18" charset="0"/>
              </a:rPr>
              <a:t>.</a:t>
            </a:r>
            <a:endParaRPr lang="en-US" sz="2000" b="1" dirty="0" smtClean="0">
              <a:solidFill>
                <a:srgbClr val="C00000"/>
              </a:solidFill>
              <a:latin typeface="Times New Roman" panose="02020603050405020304" pitchFamily="18" charset="0"/>
              <a:cs typeface="Times New Roman" panose="02020603050405020304" pitchFamily="18" charset="0"/>
            </a:endParaRPr>
          </a:p>
        </p:txBody>
      </p:sp>
      <p:sp>
        <p:nvSpPr>
          <p:cNvPr id="8" name="Arc 7"/>
          <p:cNvSpPr/>
          <p:nvPr/>
        </p:nvSpPr>
        <p:spPr>
          <a:xfrm>
            <a:off x="6279776" y="2675965"/>
            <a:ext cx="45719" cy="45719"/>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69612962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2706" y="230655"/>
            <a:ext cx="10515600" cy="522381"/>
          </a:xfrm>
        </p:spPr>
        <p:txBody>
          <a:bodyPr>
            <a:normAutofit fontScale="90000"/>
          </a:bodyPr>
          <a:lstStyle/>
          <a:p>
            <a:r>
              <a:rPr lang="en-US" dirty="0" smtClean="0">
                <a:latin typeface="Times New Roman" panose="02020603050405020304" pitchFamily="18" charset="0"/>
                <a:cs typeface="Times New Roman" panose="02020603050405020304" pitchFamily="18" charset="0"/>
              </a:rPr>
              <a:t>System Implementation</a:t>
            </a:r>
            <a:endParaRPr lang="en-US" dirty="0">
              <a:latin typeface="Times New Roman" panose="02020603050405020304" pitchFamily="18" charset="0"/>
              <a:cs typeface="Times New Roman" panose="02020603050405020304" pitchFamily="18" charset="0"/>
            </a:endParaRPr>
          </a:p>
        </p:txBody>
      </p:sp>
      <p:sp>
        <p:nvSpPr>
          <p:cNvPr id="8" name="Arc 7"/>
          <p:cNvSpPr/>
          <p:nvPr/>
        </p:nvSpPr>
        <p:spPr>
          <a:xfrm>
            <a:off x="6279776" y="2675965"/>
            <a:ext cx="45719" cy="45719"/>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6" name="Picture 5"/>
          <p:cNvPicPr>
            <a:picLocks noChangeAspect="1"/>
          </p:cNvPicPr>
          <p:nvPr/>
        </p:nvPicPr>
        <p:blipFill>
          <a:blip r:embed="rId2"/>
          <a:stretch>
            <a:fillRect/>
          </a:stretch>
        </p:blipFill>
        <p:spPr>
          <a:xfrm>
            <a:off x="582706" y="681673"/>
            <a:ext cx="4988023" cy="2931423"/>
          </a:xfrm>
          <a:prstGeom prst="rect">
            <a:avLst/>
          </a:prstGeom>
        </p:spPr>
      </p:pic>
      <p:pic>
        <p:nvPicPr>
          <p:cNvPr id="7" name="Picture 6"/>
          <p:cNvPicPr>
            <a:picLocks noChangeAspect="1"/>
          </p:cNvPicPr>
          <p:nvPr/>
        </p:nvPicPr>
        <p:blipFill>
          <a:blip r:embed="rId3"/>
          <a:stretch>
            <a:fillRect/>
          </a:stretch>
        </p:blipFill>
        <p:spPr>
          <a:xfrm>
            <a:off x="6116334" y="753036"/>
            <a:ext cx="4916508" cy="2860060"/>
          </a:xfrm>
          <a:prstGeom prst="rect">
            <a:avLst/>
          </a:prstGeom>
        </p:spPr>
      </p:pic>
      <p:pic>
        <p:nvPicPr>
          <p:cNvPr id="9" name="Picture 8"/>
          <p:cNvPicPr>
            <a:picLocks noChangeAspect="1"/>
          </p:cNvPicPr>
          <p:nvPr/>
        </p:nvPicPr>
        <p:blipFill>
          <a:blip r:embed="rId4"/>
          <a:stretch>
            <a:fillRect/>
          </a:stretch>
        </p:blipFill>
        <p:spPr>
          <a:xfrm>
            <a:off x="582706" y="3864983"/>
            <a:ext cx="4988023" cy="2913494"/>
          </a:xfrm>
          <a:prstGeom prst="rect">
            <a:avLst/>
          </a:prstGeom>
        </p:spPr>
      </p:pic>
      <p:pic>
        <p:nvPicPr>
          <p:cNvPr id="10" name="Picture 9"/>
          <p:cNvPicPr>
            <a:picLocks noChangeAspect="1"/>
          </p:cNvPicPr>
          <p:nvPr/>
        </p:nvPicPr>
        <p:blipFill>
          <a:blip r:embed="rId5"/>
          <a:stretch>
            <a:fillRect/>
          </a:stretch>
        </p:blipFill>
        <p:spPr>
          <a:xfrm>
            <a:off x="6116334" y="3864983"/>
            <a:ext cx="4633858" cy="2713087"/>
          </a:xfrm>
          <a:prstGeom prst="rect">
            <a:avLst/>
          </a:prstGeom>
        </p:spPr>
      </p:pic>
      <p:sp>
        <p:nvSpPr>
          <p:cNvPr id="11" name="TextBox 10"/>
          <p:cNvSpPr txBox="1"/>
          <p:nvPr/>
        </p:nvSpPr>
        <p:spPr>
          <a:xfrm flipH="1">
            <a:off x="10750192" y="4167568"/>
            <a:ext cx="1096667" cy="2308324"/>
          </a:xfrm>
          <a:prstGeom prst="rect">
            <a:avLst/>
          </a:prstGeom>
          <a:noFill/>
        </p:spPr>
        <p:txBody>
          <a:bodyPr wrap="square" rtlCol="0">
            <a:spAutoFit/>
          </a:bodyPr>
          <a:lstStyle/>
          <a:p>
            <a:r>
              <a:rPr lang="en-US" dirty="0" smtClean="0"/>
              <a:t>He has not enter the area but his body is overlap with the area.</a:t>
            </a:r>
            <a:endParaRPr lang="en-US" dirty="0"/>
          </a:p>
        </p:txBody>
      </p:sp>
      <p:cxnSp>
        <p:nvCxnSpPr>
          <p:cNvPr id="17" name="Straight Arrow Connector 16"/>
          <p:cNvCxnSpPr/>
          <p:nvPr/>
        </p:nvCxnSpPr>
        <p:spPr>
          <a:xfrm flipH="1">
            <a:off x="9015046" y="5064369"/>
            <a:ext cx="1735146" cy="12895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1068384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itchFamily="18" charset="0"/>
                <a:cs typeface="Times New Roman" pitchFamily="18" charset="0"/>
              </a:rPr>
              <a:t>System Implementation (</a:t>
            </a:r>
            <a:r>
              <a:rPr lang="en-US" dirty="0" err="1" smtClean="0">
                <a:latin typeface="Times New Roman" pitchFamily="18" charset="0"/>
                <a:cs typeface="Times New Roman" pitchFamily="18" charset="0"/>
              </a:rPr>
              <a:t>Cont</a:t>
            </a:r>
            <a:r>
              <a:rPr lang="en-US" dirty="0" smtClean="0">
                <a:latin typeface="Times New Roman" pitchFamily="18" charset="0"/>
                <a:cs typeface="Times New Roman" pitchFamily="18" charset="0"/>
              </a:rPr>
              <a:t>;)</a:t>
            </a:r>
            <a:endParaRPr lang="en-US" dirty="0">
              <a:latin typeface="Times New Roman" pitchFamily="18" charset="0"/>
              <a:cs typeface="Times New Roman" pitchFamily="18" charset="0"/>
            </a:endParaRPr>
          </a:p>
        </p:txBody>
      </p:sp>
      <p:pic>
        <p:nvPicPr>
          <p:cNvPr id="4" name="Content Placeholder 3"/>
          <p:cNvPicPr>
            <a:picLocks noGrp="1"/>
          </p:cNvPicPr>
          <p:nvPr>
            <p:ph idx="1"/>
          </p:nvPr>
        </p:nvPicPr>
        <p:blipFill rotWithShape="1">
          <a:blip r:embed="rId2"/>
          <a:srcRect l="26691" t="13292" r="2313" b="15808"/>
          <a:stretch/>
        </p:blipFill>
        <p:spPr bwMode="auto">
          <a:xfrm>
            <a:off x="759853" y="1738647"/>
            <a:ext cx="5177308" cy="2614413"/>
          </a:xfrm>
          <a:prstGeom prst="rect">
            <a:avLst/>
          </a:prstGeom>
          <a:ln>
            <a:noFill/>
          </a:ln>
          <a:extLst>
            <a:ext uri="{53640926-AAD7-44D8-BBD7-CCE9431645EC}">
              <a14:shadowObscured xmlns:a14="http://schemas.microsoft.com/office/drawing/2010/main"/>
            </a:ext>
          </a:extLst>
        </p:spPr>
      </p:pic>
      <p:pic>
        <p:nvPicPr>
          <p:cNvPr id="5" name="Picture 4"/>
          <p:cNvPicPr/>
          <p:nvPr/>
        </p:nvPicPr>
        <p:blipFill rotWithShape="1">
          <a:blip r:embed="rId3"/>
          <a:srcRect l="26136" t="9926" r="8449" b="21469"/>
          <a:stretch/>
        </p:blipFill>
        <p:spPr bwMode="auto">
          <a:xfrm>
            <a:off x="6040192" y="1751528"/>
            <a:ext cx="3836115" cy="2588654"/>
          </a:xfrm>
          <a:prstGeom prst="rect">
            <a:avLst/>
          </a:prstGeom>
          <a:ln>
            <a:noFill/>
          </a:ln>
          <a:extLst>
            <a:ext uri="{53640926-AAD7-44D8-BBD7-CCE9431645EC}">
              <a14:shadowObscured xmlns:a14="http://schemas.microsoft.com/office/drawing/2010/main"/>
            </a:ext>
          </a:extLst>
        </p:spPr>
      </p:pic>
      <p:cxnSp>
        <p:nvCxnSpPr>
          <p:cNvPr id="7" name="Straight Arrow Connector 6"/>
          <p:cNvCxnSpPr/>
          <p:nvPr/>
        </p:nvCxnSpPr>
        <p:spPr>
          <a:xfrm flipH="1">
            <a:off x="8152327" y="2739980"/>
            <a:ext cx="2356834" cy="840346"/>
          </a:xfrm>
          <a:prstGeom prst="straightConnector1">
            <a:avLst/>
          </a:prstGeom>
          <a:ln>
            <a:solidFill>
              <a:srgbClr val="FF0000"/>
            </a:solidFill>
            <a:tailEnd type="arrow"/>
          </a:ln>
        </p:spPr>
        <p:style>
          <a:lnRef idx="1">
            <a:schemeClr val="accent2"/>
          </a:lnRef>
          <a:fillRef idx="0">
            <a:schemeClr val="accent2"/>
          </a:fillRef>
          <a:effectRef idx="0">
            <a:schemeClr val="accent2"/>
          </a:effectRef>
          <a:fontRef idx="minor">
            <a:schemeClr val="tx1"/>
          </a:fontRef>
        </p:style>
      </p:cxnSp>
      <p:sp>
        <p:nvSpPr>
          <p:cNvPr id="11" name="Rectangle 10"/>
          <p:cNvSpPr/>
          <p:nvPr/>
        </p:nvSpPr>
        <p:spPr>
          <a:xfrm>
            <a:off x="10509161" y="1931831"/>
            <a:ext cx="1390918" cy="32969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latin typeface="Times New Roman" pitchFamily="18" charset="0"/>
                <a:cs typeface="Times New Roman" pitchFamily="18" charset="0"/>
              </a:rPr>
              <a:t>He has not enter the area but his body is overlap with the area.</a:t>
            </a:r>
          </a:p>
        </p:txBody>
      </p:sp>
      <p:pic>
        <p:nvPicPr>
          <p:cNvPr id="14" name="Picture 13"/>
          <p:cNvPicPr/>
          <p:nvPr/>
        </p:nvPicPr>
        <p:blipFill rotWithShape="1">
          <a:blip r:embed="rId4"/>
          <a:srcRect l="25790" t="10232" r="10015" b="15511"/>
          <a:stretch/>
        </p:blipFill>
        <p:spPr bwMode="auto">
          <a:xfrm>
            <a:off x="5924282" y="4340182"/>
            <a:ext cx="3952025" cy="2517819"/>
          </a:xfrm>
          <a:prstGeom prst="rect">
            <a:avLst/>
          </a:prstGeom>
          <a:ln>
            <a:noFill/>
          </a:ln>
          <a:extLst>
            <a:ext uri="{53640926-AAD7-44D8-BBD7-CCE9431645EC}">
              <a14:shadowObscured xmlns:a14="http://schemas.microsoft.com/office/drawing/2010/main"/>
            </a:ext>
          </a:extLst>
        </p:spPr>
      </p:pic>
      <p:cxnSp>
        <p:nvCxnSpPr>
          <p:cNvPr id="22" name="Straight Arrow Connector 21"/>
          <p:cNvCxnSpPr/>
          <p:nvPr/>
        </p:nvCxnSpPr>
        <p:spPr>
          <a:xfrm>
            <a:off x="10509161" y="4340182"/>
            <a:ext cx="914400" cy="9144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V="1">
            <a:off x="8345510" y="4211392"/>
            <a:ext cx="2163651" cy="1171977"/>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pic>
        <p:nvPicPr>
          <p:cNvPr id="29" name="Picture 28"/>
          <p:cNvPicPr/>
          <p:nvPr/>
        </p:nvPicPr>
        <p:blipFill rotWithShape="1">
          <a:blip r:embed="rId5"/>
          <a:srcRect l="25586" t="12159" r="8789" b="16967"/>
          <a:stretch/>
        </p:blipFill>
        <p:spPr bwMode="auto">
          <a:xfrm>
            <a:off x="772732" y="4340181"/>
            <a:ext cx="5151550" cy="230531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11405884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itchFamily="18" charset="0"/>
                <a:cs typeface="Times New Roman" pitchFamily="18" charset="0"/>
              </a:rPr>
              <a:t>Experiment</a:t>
            </a:r>
            <a:endParaRPr lang="en-US" dirty="0">
              <a:latin typeface="Times New Roman" pitchFamily="18" charset="0"/>
              <a:cs typeface="Times New Roman" pitchFamily="18" charset="0"/>
            </a:endParaRPr>
          </a:p>
        </p:txBody>
      </p:sp>
      <p:pic>
        <p:nvPicPr>
          <p:cNvPr id="4" name="Content Placeholder 3"/>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46152" y="1571223"/>
            <a:ext cx="3449330" cy="2176529"/>
          </a:xfrm>
          <a:prstGeom prst="rect">
            <a:avLst/>
          </a:prstGeom>
          <a:noFill/>
          <a:ln>
            <a:noFill/>
          </a:ln>
        </p:spPr>
      </p:pic>
      <p:pic>
        <p:nvPicPr>
          <p:cNvPr id="5" name="Picture 4" descr="area"/>
          <p:cNvPicPr/>
          <p:nvPr/>
        </p:nvPicPr>
        <p:blipFill>
          <a:blip r:embed="rId3">
            <a:extLst>
              <a:ext uri="{28A0092B-C50C-407E-A947-70E740481C1C}">
                <a14:useLocalDpi xmlns:a14="http://schemas.microsoft.com/office/drawing/2010/main" val="0"/>
              </a:ext>
            </a:extLst>
          </a:blip>
          <a:srcRect/>
          <a:stretch>
            <a:fillRect/>
          </a:stretch>
        </p:blipFill>
        <p:spPr bwMode="auto">
          <a:xfrm>
            <a:off x="4582731" y="1506828"/>
            <a:ext cx="3337775" cy="2226949"/>
          </a:xfrm>
          <a:prstGeom prst="rect">
            <a:avLst/>
          </a:prstGeom>
          <a:noFill/>
          <a:ln>
            <a:noFill/>
          </a:ln>
        </p:spPr>
      </p:pic>
      <p:pic>
        <p:nvPicPr>
          <p:cNvPr id="6" name="Picture 5"/>
          <p:cNvPicPr/>
          <p:nvPr/>
        </p:nvPicPr>
        <p:blipFill>
          <a:blip r:embed="rId4">
            <a:extLst>
              <a:ext uri="{28A0092B-C50C-407E-A947-70E740481C1C}">
                <a14:useLocalDpi xmlns:a14="http://schemas.microsoft.com/office/drawing/2010/main" val="0"/>
              </a:ext>
            </a:extLst>
          </a:blip>
          <a:srcRect/>
          <a:stretch>
            <a:fillRect/>
          </a:stretch>
        </p:blipFill>
        <p:spPr bwMode="auto">
          <a:xfrm>
            <a:off x="579547" y="4198513"/>
            <a:ext cx="3515933" cy="2009105"/>
          </a:xfrm>
          <a:prstGeom prst="rect">
            <a:avLst/>
          </a:prstGeom>
          <a:noFill/>
          <a:ln>
            <a:noFill/>
          </a:ln>
        </p:spPr>
      </p:pic>
      <p:pic>
        <p:nvPicPr>
          <p:cNvPr id="7" name="Picture 6"/>
          <p:cNvPicPr/>
          <p:nvPr/>
        </p:nvPicPr>
        <p:blipFill>
          <a:blip r:embed="rId5">
            <a:extLst>
              <a:ext uri="{28A0092B-C50C-407E-A947-70E740481C1C}">
                <a14:useLocalDpi xmlns:a14="http://schemas.microsoft.com/office/drawing/2010/main" val="0"/>
              </a:ext>
            </a:extLst>
          </a:blip>
          <a:srcRect/>
          <a:stretch>
            <a:fillRect/>
          </a:stretch>
        </p:blipFill>
        <p:spPr bwMode="auto">
          <a:xfrm>
            <a:off x="4728290" y="4198512"/>
            <a:ext cx="3192215" cy="2009105"/>
          </a:xfrm>
          <a:prstGeom prst="rect">
            <a:avLst/>
          </a:prstGeom>
          <a:noFill/>
          <a:ln>
            <a:noFill/>
          </a:ln>
        </p:spPr>
      </p:pic>
      <p:sp>
        <p:nvSpPr>
          <p:cNvPr id="9" name="TextBox 8"/>
          <p:cNvSpPr txBox="1"/>
          <p:nvPr/>
        </p:nvSpPr>
        <p:spPr>
          <a:xfrm>
            <a:off x="2037076" y="3781137"/>
            <a:ext cx="1002339" cy="369332"/>
          </a:xfrm>
          <a:prstGeom prst="rect">
            <a:avLst/>
          </a:prstGeom>
          <a:noFill/>
        </p:spPr>
        <p:txBody>
          <a:bodyPr wrap="square" rtlCol="0">
            <a:spAutoFit/>
          </a:bodyPr>
          <a:lstStyle/>
          <a:p>
            <a:r>
              <a:rPr lang="en-US" dirty="0" smtClean="0"/>
              <a:t>(a)</a:t>
            </a:r>
            <a:endParaRPr lang="en-US" dirty="0"/>
          </a:p>
        </p:txBody>
      </p:sp>
      <p:sp>
        <p:nvSpPr>
          <p:cNvPr id="10" name="TextBox 9"/>
          <p:cNvSpPr txBox="1"/>
          <p:nvPr/>
        </p:nvSpPr>
        <p:spPr>
          <a:xfrm>
            <a:off x="6141879" y="3788764"/>
            <a:ext cx="447558" cy="369332"/>
          </a:xfrm>
          <a:prstGeom prst="rect">
            <a:avLst/>
          </a:prstGeom>
          <a:noFill/>
        </p:spPr>
        <p:txBody>
          <a:bodyPr wrap="none" rtlCol="0">
            <a:spAutoFit/>
          </a:bodyPr>
          <a:lstStyle/>
          <a:p>
            <a:r>
              <a:rPr lang="en-US" dirty="0" smtClean="0"/>
              <a:t>(b)</a:t>
            </a:r>
            <a:endParaRPr lang="en-US" dirty="0"/>
          </a:p>
        </p:txBody>
      </p:sp>
      <p:sp>
        <p:nvSpPr>
          <p:cNvPr id="11" name="TextBox 10"/>
          <p:cNvSpPr txBox="1"/>
          <p:nvPr/>
        </p:nvSpPr>
        <p:spPr>
          <a:xfrm>
            <a:off x="2174311" y="6250616"/>
            <a:ext cx="423514" cy="369332"/>
          </a:xfrm>
          <a:prstGeom prst="rect">
            <a:avLst/>
          </a:prstGeom>
          <a:noFill/>
        </p:spPr>
        <p:txBody>
          <a:bodyPr wrap="none" rtlCol="0">
            <a:spAutoFit/>
          </a:bodyPr>
          <a:lstStyle/>
          <a:p>
            <a:r>
              <a:rPr lang="en-US" dirty="0" smtClean="0"/>
              <a:t>(c)</a:t>
            </a:r>
            <a:endParaRPr lang="en-US" dirty="0"/>
          </a:p>
        </p:txBody>
      </p:sp>
      <p:sp>
        <p:nvSpPr>
          <p:cNvPr id="13" name="TextBox 12"/>
          <p:cNvSpPr txBox="1"/>
          <p:nvPr/>
        </p:nvSpPr>
        <p:spPr>
          <a:xfrm>
            <a:off x="6247072" y="6250616"/>
            <a:ext cx="447558" cy="369332"/>
          </a:xfrm>
          <a:prstGeom prst="rect">
            <a:avLst/>
          </a:prstGeom>
          <a:noFill/>
        </p:spPr>
        <p:txBody>
          <a:bodyPr wrap="none" rtlCol="0">
            <a:spAutoFit/>
          </a:bodyPr>
          <a:lstStyle/>
          <a:p>
            <a:r>
              <a:rPr lang="en-US" dirty="0" smtClean="0"/>
              <a:t>(d)</a:t>
            </a:r>
            <a:endParaRPr lang="en-US" dirty="0"/>
          </a:p>
        </p:txBody>
      </p:sp>
      <p:sp>
        <p:nvSpPr>
          <p:cNvPr id="15" name="Rectangle 14"/>
          <p:cNvSpPr/>
          <p:nvPr/>
        </p:nvSpPr>
        <p:spPr>
          <a:xfrm>
            <a:off x="8255359" y="1661375"/>
            <a:ext cx="3395730" cy="5151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t>
            </a:r>
            <a:r>
              <a:rPr lang="en-US" dirty="0" smtClean="0">
                <a:latin typeface="Times New Roman" pitchFamily="18" charset="0"/>
                <a:cs typeface="Times New Roman" pitchFamily="18" charset="0"/>
              </a:rPr>
              <a:t>a) Initial frame image </a:t>
            </a:r>
            <a:endParaRPr lang="en-US" dirty="0">
              <a:latin typeface="Times New Roman" pitchFamily="18" charset="0"/>
              <a:cs typeface="Times New Roman" pitchFamily="18" charset="0"/>
            </a:endParaRPr>
          </a:p>
        </p:txBody>
      </p:sp>
      <p:sp>
        <p:nvSpPr>
          <p:cNvPr id="16" name="Rectangle 15"/>
          <p:cNvSpPr/>
          <p:nvPr/>
        </p:nvSpPr>
        <p:spPr>
          <a:xfrm>
            <a:off x="8255356" y="2176529"/>
            <a:ext cx="339573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t>
            </a:r>
            <a:r>
              <a:rPr lang="en-US" dirty="0" smtClean="0">
                <a:latin typeface="Times New Roman" pitchFamily="18" charset="0"/>
                <a:cs typeface="Times New Roman" pitchFamily="18" charset="0"/>
              </a:rPr>
              <a:t>b) Polygon shape drown for restricted area</a:t>
            </a:r>
            <a:endParaRPr lang="en-US" dirty="0">
              <a:latin typeface="Times New Roman" pitchFamily="18" charset="0"/>
              <a:cs typeface="Times New Roman" pitchFamily="18" charset="0"/>
            </a:endParaRPr>
          </a:p>
        </p:txBody>
      </p:sp>
      <p:sp>
        <p:nvSpPr>
          <p:cNvPr id="17" name="Rectangle 16"/>
          <p:cNvSpPr/>
          <p:nvPr/>
        </p:nvSpPr>
        <p:spPr>
          <a:xfrm>
            <a:off x="8255357" y="3090929"/>
            <a:ext cx="3395729"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Times New Roman" pitchFamily="18" charset="0"/>
                <a:cs typeface="Times New Roman" pitchFamily="18" charset="0"/>
              </a:rPr>
              <a:t>(c) Restricted area on frame image</a:t>
            </a:r>
            <a:endParaRPr lang="en-US" dirty="0">
              <a:latin typeface="Times New Roman" pitchFamily="18" charset="0"/>
              <a:cs typeface="Times New Roman" pitchFamily="18" charset="0"/>
            </a:endParaRPr>
          </a:p>
        </p:txBody>
      </p:sp>
      <p:sp>
        <p:nvSpPr>
          <p:cNvPr id="18" name="Rectangle 17"/>
          <p:cNvSpPr/>
          <p:nvPr/>
        </p:nvSpPr>
        <p:spPr>
          <a:xfrm>
            <a:off x="8255359" y="4005329"/>
            <a:ext cx="3395729"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t>
            </a:r>
            <a:r>
              <a:rPr lang="en-US" dirty="0" smtClean="0">
                <a:latin typeface="Times New Roman" pitchFamily="18" charset="0"/>
                <a:cs typeface="Times New Roman" pitchFamily="18" charset="0"/>
              </a:rPr>
              <a:t>d) Restricted area on mask channel image</a:t>
            </a:r>
            <a:endParaRPr lang="en-US" dirty="0">
              <a:latin typeface="Times New Roman" pitchFamily="18" charset="0"/>
              <a:cs typeface="Times New Roman" pitchFamily="18" charset="0"/>
            </a:endParaRPr>
          </a:p>
        </p:txBody>
      </p:sp>
    </p:spTree>
    <p:extLst>
      <p:ext uri="{BB962C8B-B14F-4D97-AF65-F5344CB8AC3E}">
        <p14:creationId xmlns:p14="http://schemas.microsoft.com/office/powerpoint/2010/main" val="296405627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2706" y="230655"/>
            <a:ext cx="10515600" cy="643404"/>
          </a:xfrm>
        </p:spPr>
        <p:txBody>
          <a:bodyPr>
            <a:normAutofit fontScale="90000"/>
          </a:bodyPr>
          <a:lstStyle/>
          <a:p>
            <a:r>
              <a:rPr lang="en-US" dirty="0" smtClean="0">
                <a:latin typeface="Times New Roman" panose="02020603050405020304" pitchFamily="18" charset="0"/>
                <a:cs typeface="Times New Roman" panose="02020603050405020304" pitchFamily="18" charset="0"/>
              </a:rPr>
              <a:t>Introduction</a:t>
            </a: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568826" y="1032817"/>
            <a:ext cx="6019800" cy="5395445"/>
          </a:xfrm>
        </p:spPr>
        <p:txBody>
          <a:bodyPr>
            <a:normAutofit fontScale="92500" lnSpcReduction="10000"/>
          </a:bodyPr>
          <a:lstStyle/>
          <a:p>
            <a:pPr marL="457200" indent="-457200" algn="just">
              <a:buFont typeface="Wingdings" panose="05000000000000000000" pitchFamily="2" charset="2"/>
              <a:buChar char="v"/>
            </a:pPr>
            <a:r>
              <a:rPr lang="en-US" sz="2400" dirty="0">
                <a:latin typeface="Times New Roman" panose="02020603050405020304" pitchFamily="18" charset="0"/>
                <a:cs typeface="Times New Roman" panose="02020603050405020304" pitchFamily="18" charset="0"/>
              </a:rPr>
              <a:t>The Intelligent Video Surveillance System </a:t>
            </a:r>
            <a:r>
              <a:rPr lang="en-US" sz="2400" dirty="0" smtClean="0">
                <a:latin typeface="Times New Roman" panose="02020603050405020304" pitchFamily="18" charset="0"/>
                <a:cs typeface="Times New Roman" panose="02020603050405020304" pitchFamily="18" charset="0"/>
              </a:rPr>
              <a:t>is mainly </a:t>
            </a:r>
            <a:r>
              <a:rPr lang="en-US" sz="2400" dirty="0">
                <a:latin typeface="Times New Roman" panose="02020603050405020304" pitchFamily="18" charset="0"/>
                <a:cs typeface="Times New Roman" panose="02020603050405020304" pitchFamily="18" charset="0"/>
              </a:rPr>
              <a:t>composed with Artificial Intelligent (AI) </a:t>
            </a:r>
            <a:r>
              <a:rPr lang="en-US" sz="2400" dirty="0" smtClean="0">
                <a:latin typeface="Times New Roman" panose="02020603050405020304" pitchFamily="18" charset="0"/>
                <a:cs typeface="Times New Roman" panose="02020603050405020304" pitchFamily="18" charset="0"/>
              </a:rPr>
              <a:t>based vision </a:t>
            </a:r>
            <a:r>
              <a:rPr lang="en-US" sz="2400" dirty="0">
                <a:latin typeface="Times New Roman" panose="02020603050405020304" pitchFamily="18" charset="0"/>
                <a:cs typeface="Times New Roman" panose="02020603050405020304" pitchFamily="18" charset="0"/>
              </a:rPr>
              <a:t>algorithms such as face detection </a:t>
            </a:r>
            <a:r>
              <a:rPr lang="en-US" sz="2400" dirty="0" smtClean="0">
                <a:latin typeface="Times New Roman" panose="02020603050405020304" pitchFamily="18" charset="0"/>
                <a:cs typeface="Times New Roman" panose="02020603050405020304" pitchFamily="18" charset="0"/>
              </a:rPr>
              <a:t>and recognition</a:t>
            </a:r>
            <a:r>
              <a:rPr lang="en-US" sz="2400" dirty="0">
                <a:latin typeface="Times New Roman" panose="02020603050405020304" pitchFamily="18" charset="0"/>
                <a:cs typeface="Times New Roman" panose="02020603050405020304" pitchFamily="18" charset="0"/>
              </a:rPr>
              <a:t>, abnormal motion detection, cross </a:t>
            </a:r>
            <a:r>
              <a:rPr lang="en-US" sz="2400" dirty="0" smtClean="0">
                <a:latin typeface="Times New Roman" panose="02020603050405020304" pitchFamily="18" charset="0"/>
                <a:cs typeface="Times New Roman" panose="02020603050405020304" pitchFamily="18" charset="0"/>
              </a:rPr>
              <a:t>line detection </a:t>
            </a:r>
            <a:r>
              <a:rPr lang="en-US" sz="2400" dirty="0">
                <a:latin typeface="Times New Roman" panose="02020603050405020304" pitchFamily="18" charset="0"/>
                <a:cs typeface="Times New Roman" panose="02020603050405020304" pitchFamily="18" charset="0"/>
              </a:rPr>
              <a:t>and etc. </a:t>
            </a:r>
            <a:endParaRPr lang="en-US" sz="2400" dirty="0" smtClean="0">
              <a:latin typeface="Times New Roman" panose="02020603050405020304" pitchFamily="18" charset="0"/>
              <a:cs typeface="Times New Roman" panose="02020603050405020304" pitchFamily="18" charset="0"/>
            </a:endParaRPr>
          </a:p>
          <a:p>
            <a:pPr marL="457200" indent="-457200" algn="just">
              <a:buFont typeface="Wingdings" panose="05000000000000000000" pitchFamily="2" charset="2"/>
              <a:buChar char="v"/>
            </a:pPr>
            <a:r>
              <a:rPr lang="en-US" sz="2400" dirty="0" smtClean="0">
                <a:latin typeface="Times New Roman" panose="02020603050405020304" pitchFamily="18" charset="0"/>
                <a:cs typeface="Times New Roman" panose="02020603050405020304" pitchFamily="18" charset="0"/>
              </a:rPr>
              <a:t>These </a:t>
            </a:r>
            <a:r>
              <a:rPr lang="en-US" sz="2400" dirty="0">
                <a:latin typeface="Times New Roman" panose="02020603050405020304" pitchFamily="18" charset="0"/>
                <a:cs typeface="Times New Roman" panose="02020603050405020304" pitchFamily="18" charset="0"/>
              </a:rPr>
              <a:t>algorithms are installed </a:t>
            </a:r>
            <a:r>
              <a:rPr lang="en-US" sz="2400" dirty="0" smtClean="0">
                <a:latin typeface="Times New Roman" panose="02020603050405020304" pitchFamily="18" charset="0"/>
                <a:cs typeface="Times New Roman" panose="02020603050405020304" pitchFamily="18" charset="0"/>
              </a:rPr>
              <a:t>on cameras </a:t>
            </a:r>
            <a:r>
              <a:rPr lang="en-US" sz="2400" dirty="0">
                <a:latin typeface="Times New Roman" panose="02020603050405020304" pitchFamily="18" charset="0"/>
                <a:cs typeface="Times New Roman" panose="02020603050405020304" pitchFamily="18" charset="0"/>
              </a:rPr>
              <a:t>or computing server. </a:t>
            </a:r>
            <a:endParaRPr lang="en-US" sz="2400" dirty="0" smtClean="0">
              <a:latin typeface="Times New Roman" panose="02020603050405020304" pitchFamily="18" charset="0"/>
              <a:cs typeface="Times New Roman" panose="02020603050405020304" pitchFamily="18" charset="0"/>
            </a:endParaRPr>
          </a:p>
          <a:p>
            <a:pPr marL="457200" indent="-457200" algn="just">
              <a:buFont typeface="Wingdings" panose="05000000000000000000" pitchFamily="2" charset="2"/>
              <a:buChar char="v"/>
            </a:pPr>
            <a:r>
              <a:rPr lang="en-US" sz="2400" dirty="0" smtClean="0">
                <a:latin typeface="Times New Roman" panose="02020603050405020304" pitchFamily="18" charset="0"/>
                <a:cs typeface="Times New Roman" panose="02020603050405020304" pitchFamily="18" charset="0"/>
              </a:rPr>
              <a:t>Depending </a:t>
            </a:r>
            <a:r>
              <a:rPr lang="en-US" sz="2400" dirty="0">
                <a:latin typeface="Times New Roman" panose="02020603050405020304" pitchFamily="18" charset="0"/>
                <a:cs typeface="Times New Roman" panose="02020603050405020304" pitchFamily="18" charset="0"/>
              </a:rPr>
              <a:t>on </a:t>
            </a:r>
            <a:r>
              <a:rPr lang="en-US" sz="2400" dirty="0" smtClean="0">
                <a:latin typeface="Times New Roman" panose="02020603050405020304" pitchFamily="18" charset="0"/>
                <a:cs typeface="Times New Roman" panose="02020603050405020304" pitchFamily="18" charset="0"/>
              </a:rPr>
              <a:t>algorithm installation</a:t>
            </a:r>
            <a:r>
              <a:rPr lang="en-US" sz="2400" dirty="0">
                <a:latin typeface="Times New Roman" panose="02020603050405020304" pitchFamily="18" charset="0"/>
                <a:cs typeface="Times New Roman" panose="02020603050405020304" pitchFamily="18" charset="0"/>
              </a:rPr>
              <a:t>, there are two types of AI video </a:t>
            </a:r>
            <a:r>
              <a:rPr lang="en-US" sz="2400" dirty="0" smtClean="0">
                <a:latin typeface="Times New Roman" panose="02020603050405020304" pitchFamily="18" charset="0"/>
                <a:cs typeface="Times New Roman" panose="02020603050405020304" pitchFamily="18" charset="0"/>
              </a:rPr>
              <a:t>surveillance systems.</a:t>
            </a:r>
          </a:p>
          <a:p>
            <a:pPr marL="457200" indent="-457200" algn="just">
              <a:buFont typeface="Wingdings" panose="05000000000000000000" pitchFamily="2" charset="2"/>
              <a:buChar char="v"/>
            </a:pPr>
            <a:r>
              <a:rPr lang="en-US" sz="2400" dirty="0" smtClean="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One is AI camera system and another is </a:t>
            </a:r>
            <a:r>
              <a:rPr lang="en-US" sz="2400" dirty="0" smtClean="0">
                <a:latin typeface="Times New Roman" panose="02020603050405020304" pitchFamily="18" charset="0"/>
                <a:cs typeface="Times New Roman" panose="02020603050405020304" pitchFamily="18" charset="0"/>
              </a:rPr>
              <a:t>server computing </a:t>
            </a:r>
            <a:r>
              <a:rPr lang="en-US" sz="2400" dirty="0">
                <a:latin typeface="Times New Roman" panose="02020603050405020304" pitchFamily="18" charset="0"/>
                <a:cs typeface="Times New Roman" panose="02020603050405020304" pitchFamily="18" charset="0"/>
              </a:rPr>
              <a:t>system. AI camera system is not </a:t>
            </a:r>
            <a:r>
              <a:rPr lang="en-US" sz="2400" dirty="0" smtClean="0">
                <a:latin typeface="Times New Roman" panose="02020603050405020304" pitchFamily="18" charset="0"/>
                <a:cs typeface="Times New Roman" panose="02020603050405020304" pitchFamily="18" charset="0"/>
              </a:rPr>
              <a:t>expensive but </a:t>
            </a:r>
            <a:r>
              <a:rPr lang="en-US" sz="2400" dirty="0">
                <a:latin typeface="Times New Roman" panose="02020603050405020304" pitchFamily="18" charset="0"/>
                <a:cs typeface="Times New Roman" panose="02020603050405020304" pitchFamily="18" charset="0"/>
              </a:rPr>
              <a:t>two AI algorithms are at most installed as built-in</a:t>
            </a:r>
            <a:r>
              <a:rPr lang="en-US" sz="2400" dirty="0" smtClean="0">
                <a:latin typeface="Times New Roman" panose="02020603050405020304" pitchFamily="18" charset="0"/>
                <a:cs typeface="Times New Roman" panose="02020603050405020304" pitchFamily="18" charset="0"/>
              </a:rPr>
              <a:t>. these </a:t>
            </a:r>
            <a:r>
              <a:rPr lang="en-US" sz="2400" dirty="0">
                <a:latin typeface="Times New Roman" panose="02020603050405020304" pitchFamily="18" charset="0"/>
                <a:cs typeface="Times New Roman" panose="02020603050405020304" pitchFamily="18" charset="0"/>
              </a:rPr>
              <a:t>AI algorithms cannot be changed. </a:t>
            </a:r>
            <a:endParaRPr lang="en-US" sz="2400" dirty="0" smtClean="0">
              <a:latin typeface="Times New Roman" panose="02020603050405020304" pitchFamily="18" charset="0"/>
              <a:cs typeface="Times New Roman" panose="02020603050405020304" pitchFamily="18" charset="0"/>
            </a:endParaRPr>
          </a:p>
          <a:p>
            <a:pPr marL="457200" indent="-457200" algn="just">
              <a:buFont typeface="Wingdings" panose="05000000000000000000" pitchFamily="2" charset="2"/>
              <a:buChar char="v"/>
            </a:pPr>
            <a:r>
              <a:rPr lang="en-US" sz="2400" dirty="0" smtClean="0">
                <a:latin typeface="Times New Roman" panose="02020603050405020304" pitchFamily="18" charset="0"/>
                <a:cs typeface="Times New Roman" panose="02020603050405020304" pitchFamily="18" charset="0"/>
              </a:rPr>
              <a:t>In </a:t>
            </a:r>
            <a:r>
              <a:rPr lang="en-US" sz="2400" dirty="0">
                <a:latin typeface="Times New Roman" panose="02020603050405020304" pitchFamily="18" charset="0"/>
                <a:cs typeface="Times New Roman" panose="02020603050405020304" pitchFamily="18" charset="0"/>
              </a:rPr>
              <a:t>the </a:t>
            </a:r>
            <a:r>
              <a:rPr lang="en-US" sz="2400" dirty="0" smtClean="0">
                <a:latin typeface="Times New Roman" panose="02020603050405020304" pitchFamily="18" charset="0"/>
                <a:cs typeface="Times New Roman" panose="02020603050405020304" pitchFamily="18" charset="0"/>
              </a:rPr>
              <a:t>server computing </a:t>
            </a:r>
            <a:r>
              <a:rPr lang="en-US" sz="2400" dirty="0">
                <a:latin typeface="Times New Roman" panose="02020603050405020304" pitchFamily="18" charset="0"/>
                <a:cs typeface="Times New Roman" panose="02020603050405020304" pitchFamily="18" charset="0"/>
              </a:rPr>
              <a:t>system, many AI algorithms can be </a:t>
            </a:r>
            <a:r>
              <a:rPr lang="en-US" sz="2400" dirty="0" smtClean="0">
                <a:latin typeface="Times New Roman" panose="02020603050405020304" pitchFamily="18" charset="0"/>
                <a:cs typeface="Times New Roman" panose="02020603050405020304" pitchFamily="18" charset="0"/>
              </a:rPr>
              <a:t>installed on </a:t>
            </a:r>
            <a:r>
              <a:rPr lang="en-US" sz="2400" dirty="0">
                <a:latin typeface="Times New Roman" panose="02020603050405020304" pitchFamily="18" charset="0"/>
                <a:cs typeface="Times New Roman" panose="02020603050405020304" pitchFamily="18" charset="0"/>
              </a:rPr>
              <a:t>server. It is very expensive and scalable.</a:t>
            </a:r>
          </a:p>
        </p:txBody>
      </p:sp>
      <p:pic>
        <p:nvPicPr>
          <p:cNvPr id="6" name="Picture 5"/>
          <p:cNvPicPr>
            <a:picLocks noChangeAspect="1"/>
          </p:cNvPicPr>
          <p:nvPr/>
        </p:nvPicPr>
        <p:blipFill>
          <a:blip r:embed="rId2"/>
          <a:stretch>
            <a:fillRect/>
          </a:stretch>
        </p:blipFill>
        <p:spPr>
          <a:xfrm>
            <a:off x="6588626" y="686920"/>
            <a:ext cx="5494219" cy="1625974"/>
          </a:xfrm>
          <a:prstGeom prst="rect">
            <a:avLst/>
          </a:prstGeom>
        </p:spPr>
      </p:pic>
      <p:pic>
        <p:nvPicPr>
          <p:cNvPr id="7" name="Picture 6"/>
          <p:cNvPicPr>
            <a:picLocks noChangeAspect="1"/>
          </p:cNvPicPr>
          <p:nvPr/>
        </p:nvPicPr>
        <p:blipFill>
          <a:blip r:embed="rId3"/>
          <a:stretch>
            <a:fillRect/>
          </a:stretch>
        </p:blipFill>
        <p:spPr>
          <a:xfrm>
            <a:off x="6588626" y="3490724"/>
            <a:ext cx="5599560" cy="1457793"/>
          </a:xfrm>
          <a:prstGeom prst="rect">
            <a:avLst/>
          </a:prstGeom>
        </p:spPr>
      </p:pic>
      <p:sp>
        <p:nvSpPr>
          <p:cNvPr id="8" name="Rectangle 7"/>
          <p:cNvSpPr/>
          <p:nvPr/>
        </p:nvSpPr>
        <p:spPr>
          <a:xfrm>
            <a:off x="7046259" y="2399827"/>
            <a:ext cx="4719917" cy="400110"/>
          </a:xfrm>
          <a:prstGeom prst="rect">
            <a:avLst/>
          </a:prstGeom>
        </p:spPr>
        <p:txBody>
          <a:bodyPr wrap="square">
            <a:spAutoFit/>
          </a:bodyPr>
          <a:lstStyle/>
          <a:p>
            <a:pPr algn="ctr"/>
            <a:r>
              <a:rPr lang="en-US" sz="2000" dirty="0"/>
              <a:t>AI camera based video surveillance system</a:t>
            </a:r>
          </a:p>
        </p:txBody>
      </p:sp>
      <p:sp>
        <p:nvSpPr>
          <p:cNvPr id="9" name="Rectangle 8"/>
          <p:cNvSpPr/>
          <p:nvPr/>
        </p:nvSpPr>
        <p:spPr>
          <a:xfrm>
            <a:off x="7040716" y="4948517"/>
            <a:ext cx="4776039" cy="400110"/>
          </a:xfrm>
          <a:prstGeom prst="rect">
            <a:avLst/>
          </a:prstGeom>
        </p:spPr>
        <p:txBody>
          <a:bodyPr wrap="square">
            <a:spAutoFit/>
          </a:bodyPr>
          <a:lstStyle/>
          <a:p>
            <a:pPr algn="ctr"/>
            <a:r>
              <a:rPr lang="en-US" sz="2000" dirty="0" smtClean="0"/>
              <a:t>Server </a:t>
            </a:r>
            <a:r>
              <a:rPr lang="en-US" sz="2000" dirty="0"/>
              <a:t>based video surveillance system </a:t>
            </a:r>
          </a:p>
        </p:txBody>
      </p:sp>
    </p:spTree>
    <p:extLst>
      <p:ext uri="{BB962C8B-B14F-4D97-AF65-F5344CB8AC3E}">
        <p14:creationId xmlns:p14="http://schemas.microsoft.com/office/powerpoint/2010/main" val="323302289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itchFamily="18" charset="0"/>
                <a:cs typeface="Times New Roman" pitchFamily="18" charset="0"/>
              </a:rPr>
              <a:t>Experiment</a:t>
            </a:r>
            <a:endParaRPr lang="en-US" dirty="0">
              <a:latin typeface="Times New Roman" pitchFamily="18" charset="0"/>
              <a:cs typeface="Times New Roman" pitchFamily="18" charset="0"/>
            </a:endParaRPr>
          </a:p>
        </p:txBody>
      </p:sp>
      <p:sp>
        <p:nvSpPr>
          <p:cNvPr id="6" name="Text Placeholder 5"/>
          <p:cNvSpPr>
            <a:spLocks noGrp="1"/>
          </p:cNvSpPr>
          <p:nvPr>
            <p:ph type="body" idx="1"/>
          </p:nvPr>
        </p:nvSpPr>
        <p:spPr/>
        <p:txBody>
          <a:bodyPr/>
          <a:lstStyle/>
          <a:p>
            <a:endParaRPr lang="en-US"/>
          </a:p>
        </p:txBody>
      </p:sp>
      <p:pic>
        <p:nvPicPr>
          <p:cNvPr id="4" name="Content Placeholder 3"/>
          <p:cNvPicPr>
            <a:picLocks noGrp="1"/>
          </p:cNvPicPr>
          <p:nvPr>
            <p:ph sz="half" idx="2"/>
          </p:nvPr>
        </p:nvPicPr>
        <p:blipFill rotWithShape="1">
          <a:blip r:embed="rId2"/>
          <a:srcRect l="26667" t="13441" r="2918" b="12903"/>
          <a:stretch/>
        </p:blipFill>
        <p:spPr bwMode="auto">
          <a:xfrm>
            <a:off x="811368" y="1661375"/>
            <a:ext cx="5267460" cy="4559121"/>
          </a:xfrm>
          <a:prstGeom prst="rect">
            <a:avLst/>
          </a:prstGeom>
          <a:ln>
            <a:noFill/>
          </a:ln>
          <a:extLst>
            <a:ext uri="{53640926-AAD7-44D8-BBD7-CCE9431645EC}">
              <a14:shadowObscured xmlns:a14="http://schemas.microsoft.com/office/drawing/2010/main"/>
            </a:ext>
          </a:extLst>
        </p:spPr>
      </p:pic>
      <p:sp>
        <p:nvSpPr>
          <p:cNvPr id="7" name="Text Placeholder 6"/>
          <p:cNvSpPr>
            <a:spLocks noGrp="1"/>
          </p:cNvSpPr>
          <p:nvPr>
            <p:ph type="body" sz="quarter" idx="3"/>
          </p:nvPr>
        </p:nvSpPr>
        <p:spPr/>
        <p:txBody>
          <a:bodyPr/>
          <a:lstStyle/>
          <a:p>
            <a:endParaRPr lang="en-US"/>
          </a:p>
        </p:txBody>
      </p:sp>
      <p:sp>
        <p:nvSpPr>
          <p:cNvPr id="8" name="Content Placeholder 7"/>
          <p:cNvSpPr>
            <a:spLocks noGrp="1"/>
          </p:cNvSpPr>
          <p:nvPr>
            <p:ph sz="quarter" idx="4"/>
          </p:nvPr>
        </p:nvSpPr>
        <p:spPr/>
        <p:txBody>
          <a:bodyPr/>
          <a:lstStyle/>
          <a:p>
            <a:endParaRPr lang="en-US" dirty="0"/>
          </a:p>
        </p:txBody>
      </p:sp>
      <p:pic>
        <p:nvPicPr>
          <p:cNvPr id="5" name="Picture 4"/>
          <p:cNvPicPr/>
          <p:nvPr/>
        </p:nvPicPr>
        <p:blipFill rotWithShape="1">
          <a:blip r:embed="rId3"/>
          <a:srcRect l="26836" t="11481" r="2381" b="10877"/>
          <a:stretch/>
        </p:blipFill>
        <p:spPr bwMode="auto">
          <a:xfrm>
            <a:off x="6078828" y="1661375"/>
            <a:ext cx="5293217" cy="459775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3647654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itchFamily="18" charset="0"/>
                <a:cs typeface="Times New Roman" pitchFamily="18" charset="0"/>
              </a:rPr>
              <a:t>Experiment (</a:t>
            </a:r>
            <a:r>
              <a:rPr lang="en-US" dirty="0" err="1" smtClean="0">
                <a:latin typeface="Times New Roman" pitchFamily="18" charset="0"/>
                <a:cs typeface="Times New Roman" pitchFamily="18" charset="0"/>
              </a:rPr>
              <a:t>Cont</a:t>
            </a:r>
            <a:r>
              <a:rPr lang="en-US" dirty="0" smtClean="0">
                <a:latin typeface="Times New Roman" pitchFamily="18" charset="0"/>
                <a:cs typeface="Times New Roman" pitchFamily="18" charset="0"/>
              </a:rPr>
              <a:t>;)</a:t>
            </a:r>
            <a:endParaRPr lang="en-US" dirty="0">
              <a:latin typeface="Times New Roman" pitchFamily="18" charset="0"/>
              <a:cs typeface="Times New Roman" pitchFamily="18" charset="0"/>
            </a:endParaRPr>
          </a:p>
        </p:txBody>
      </p:sp>
      <p:sp>
        <p:nvSpPr>
          <p:cNvPr id="7" name="Content Placeholder 6"/>
          <p:cNvSpPr>
            <a:spLocks noGrp="1"/>
          </p:cNvSpPr>
          <p:nvPr>
            <p:ph sz="half" idx="1"/>
          </p:nvPr>
        </p:nvSpPr>
        <p:spPr/>
        <p:txBody>
          <a:bodyPr/>
          <a:lstStyle/>
          <a:p>
            <a:endParaRPr lang="en-US"/>
          </a:p>
        </p:txBody>
      </p:sp>
      <p:pic>
        <p:nvPicPr>
          <p:cNvPr id="9" name="Picture 8"/>
          <p:cNvPicPr/>
          <p:nvPr/>
        </p:nvPicPr>
        <p:blipFill rotWithShape="1">
          <a:blip r:embed="rId2"/>
          <a:srcRect l="25999" t="13044" r="2445" b="11060"/>
          <a:stretch/>
        </p:blipFill>
        <p:spPr bwMode="auto">
          <a:xfrm>
            <a:off x="837127" y="1815920"/>
            <a:ext cx="5190186" cy="4378818"/>
          </a:xfrm>
          <a:prstGeom prst="rect">
            <a:avLst/>
          </a:prstGeom>
          <a:ln>
            <a:noFill/>
          </a:ln>
          <a:extLst>
            <a:ext uri="{53640926-AAD7-44D8-BBD7-CCE9431645EC}">
              <a14:shadowObscured xmlns:a14="http://schemas.microsoft.com/office/drawing/2010/main"/>
            </a:ext>
          </a:extLst>
        </p:spPr>
      </p:pic>
      <p:sp>
        <p:nvSpPr>
          <p:cNvPr id="11" name="Content Placeholder 10"/>
          <p:cNvSpPr>
            <a:spLocks noGrp="1"/>
          </p:cNvSpPr>
          <p:nvPr>
            <p:ph sz="half" idx="2"/>
          </p:nvPr>
        </p:nvSpPr>
        <p:spPr/>
        <p:txBody>
          <a:bodyPr/>
          <a:lstStyle/>
          <a:p>
            <a:endParaRPr lang="en-US"/>
          </a:p>
        </p:txBody>
      </p:sp>
      <p:pic>
        <p:nvPicPr>
          <p:cNvPr id="12" name="Picture 11"/>
          <p:cNvPicPr/>
          <p:nvPr/>
        </p:nvPicPr>
        <p:blipFill rotWithShape="1">
          <a:blip r:embed="rId3"/>
          <a:srcRect l="26456" t="11373" r="2775" b="10196"/>
          <a:stretch/>
        </p:blipFill>
        <p:spPr bwMode="auto">
          <a:xfrm>
            <a:off x="6168980" y="1815920"/>
            <a:ext cx="5228823" cy="4378818"/>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850172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itchFamily="18" charset="0"/>
                <a:cs typeface="Times New Roman" pitchFamily="18" charset="0"/>
              </a:rPr>
              <a:t>Experiment (</a:t>
            </a:r>
            <a:r>
              <a:rPr lang="en-US" dirty="0" err="1" smtClean="0">
                <a:latin typeface="Times New Roman" pitchFamily="18" charset="0"/>
                <a:cs typeface="Times New Roman" pitchFamily="18" charset="0"/>
              </a:rPr>
              <a:t>Cont</a:t>
            </a:r>
            <a:r>
              <a:rPr lang="en-US" dirty="0" smtClean="0">
                <a:latin typeface="Times New Roman" pitchFamily="18" charset="0"/>
                <a:cs typeface="Times New Roman" pitchFamily="18" charset="0"/>
              </a:rPr>
              <a:t>;)</a:t>
            </a:r>
            <a:endParaRPr lang="en-US" dirty="0">
              <a:latin typeface="Times New Roman" pitchFamily="18" charset="0"/>
              <a:cs typeface="Times New Roman" pitchFamily="18" charset="0"/>
            </a:endParaRPr>
          </a:p>
        </p:txBody>
      </p:sp>
      <p:pic>
        <p:nvPicPr>
          <p:cNvPr id="5" name="Content Placeholder 4"/>
          <p:cNvPicPr>
            <a:picLocks noGrp="1"/>
          </p:cNvPicPr>
          <p:nvPr>
            <p:ph sz="half" idx="1"/>
          </p:nvPr>
        </p:nvPicPr>
        <p:blipFill rotWithShape="1">
          <a:blip r:embed="rId2"/>
          <a:srcRect l="25761" t="11332" r="2494" b="10815"/>
          <a:stretch/>
        </p:blipFill>
        <p:spPr bwMode="auto">
          <a:xfrm>
            <a:off x="838200" y="1712890"/>
            <a:ext cx="5181600" cy="4572000"/>
          </a:xfrm>
          <a:prstGeom prst="rect">
            <a:avLst/>
          </a:prstGeom>
          <a:ln>
            <a:noFill/>
          </a:ln>
          <a:extLst>
            <a:ext uri="{53640926-AAD7-44D8-BBD7-CCE9431645EC}">
              <a14:shadowObscured xmlns:a14="http://schemas.microsoft.com/office/drawing/2010/main"/>
            </a:ext>
          </a:extLst>
        </p:spPr>
      </p:pic>
      <p:pic>
        <p:nvPicPr>
          <p:cNvPr id="6" name="Content Placeholder 5"/>
          <p:cNvPicPr>
            <a:picLocks noGrp="1"/>
          </p:cNvPicPr>
          <p:nvPr>
            <p:ph sz="half" idx="2"/>
          </p:nvPr>
        </p:nvPicPr>
        <p:blipFill rotWithShape="1">
          <a:blip r:embed="rId3"/>
          <a:srcRect l="26315" t="9854" r="3602" b="10814"/>
          <a:stretch/>
        </p:blipFill>
        <p:spPr bwMode="auto">
          <a:xfrm>
            <a:off x="6172200" y="1854557"/>
            <a:ext cx="5354392" cy="4327301"/>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9977683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itchFamily="18" charset="0"/>
                <a:cs typeface="Times New Roman" pitchFamily="18" charset="0"/>
              </a:rPr>
              <a:t>Experiment (</a:t>
            </a:r>
            <a:r>
              <a:rPr lang="en-US" dirty="0" err="1" smtClean="0">
                <a:latin typeface="Times New Roman" pitchFamily="18" charset="0"/>
                <a:cs typeface="Times New Roman" pitchFamily="18" charset="0"/>
              </a:rPr>
              <a:t>Cont</a:t>
            </a:r>
            <a:r>
              <a:rPr lang="en-US" dirty="0" smtClean="0">
                <a:latin typeface="Times New Roman" pitchFamily="18" charset="0"/>
                <a:cs typeface="Times New Roman" pitchFamily="18" charset="0"/>
              </a:rPr>
              <a:t>;)</a:t>
            </a:r>
            <a:endParaRPr lang="en-US" dirty="0">
              <a:latin typeface="Times New Roman" pitchFamily="18" charset="0"/>
              <a:cs typeface="Times New Roman" pitchFamily="18" charset="0"/>
            </a:endParaRPr>
          </a:p>
        </p:txBody>
      </p:sp>
      <p:pic>
        <p:nvPicPr>
          <p:cNvPr id="5" name="Content Placeholder 4"/>
          <p:cNvPicPr>
            <a:picLocks noGrp="1"/>
          </p:cNvPicPr>
          <p:nvPr>
            <p:ph sz="half" idx="1"/>
          </p:nvPr>
        </p:nvPicPr>
        <p:blipFill rotWithShape="1">
          <a:blip r:embed="rId2"/>
          <a:srcRect l="27008" t="11743" r="2969" b="11743"/>
          <a:stretch/>
        </p:blipFill>
        <p:spPr bwMode="auto">
          <a:xfrm>
            <a:off x="838200" y="1906073"/>
            <a:ext cx="5181600" cy="4301544"/>
          </a:xfrm>
          <a:prstGeom prst="rect">
            <a:avLst/>
          </a:prstGeom>
          <a:ln>
            <a:noFill/>
          </a:ln>
          <a:extLst>
            <a:ext uri="{53640926-AAD7-44D8-BBD7-CCE9431645EC}">
              <a14:shadowObscured xmlns:a14="http://schemas.microsoft.com/office/drawing/2010/main"/>
            </a:ext>
          </a:extLst>
        </p:spPr>
      </p:pic>
      <p:pic>
        <p:nvPicPr>
          <p:cNvPr id="6" name="Content Placeholder 5"/>
          <p:cNvPicPr>
            <a:picLocks noGrp="1"/>
          </p:cNvPicPr>
          <p:nvPr>
            <p:ph sz="half" idx="2"/>
          </p:nvPr>
        </p:nvPicPr>
        <p:blipFill rotWithShape="1">
          <a:blip r:embed="rId3"/>
          <a:srcRect l="26040" t="10509" r="2625" b="10476"/>
          <a:stretch/>
        </p:blipFill>
        <p:spPr bwMode="auto">
          <a:xfrm>
            <a:off x="6172200" y="1983345"/>
            <a:ext cx="5181600" cy="415987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5518851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itchFamily="18" charset="0"/>
                <a:cs typeface="Times New Roman" pitchFamily="18" charset="0"/>
              </a:rPr>
              <a:t>Experiment (</a:t>
            </a:r>
            <a:r>
              <a:rPr lang="en-US" dirty="0" err="1" smtClean="0">
                <a:latin typeface="Times New Roman" pitchFamily="18" charset="0"/>
                <a:cs typeface="Times New Roman" pitchFamily="18" charset="0"/>
              </a:rPr>
              <a:t>Conts</a:t>
            </a:r>
            <a:r>
              <a:rPr lang="en-US" dirty="0" smtClean="0">
                <a:latin typeface="Times New Roman" pitchFamily="18" charset="0"/>
                <a:cs typeface="Times New Roman" pitchFamily="18" charset="0"/>
              </a:rPr>
              <a:t>;)</a:t>
            </a:r>
            <a:endParaRPr lang="en-US" dirty="0">
              <a:latin typeface="Times New Roman" pitchFamily="18" charset="0"/>
              <a:cs typeface="Times New Roman" pitchFamily="18" charset="0"/>
            </a:endParaRPr>
          </a:p>
        </p:txBody>
      </p:sp>
      <p:pic>
        <p:nvPicPr>
          <p:cNvPr id="5" name="Content Placeholder 4"/>
          <p:cNvPicPr>
            <a:picLocks noGrp="1"/>
          </p:cNvPicPr>
          <p:nvPr>
            <p:ph sz="half" idx="2"/>
          </p:nvPr>
        </p:nvPicPr>
        <p:blipFill rotWithShape="1">
          <a:blip r:embed="rId2"/>
          <a:srcRect l="26821" t="12597" r="3973" b="11059"/>
          <a:stretch/>
        </p:blipFill>
        <p:spPr bwMode="auto">
          <a:xfrm>
            <a:off x="6172200" y="1777285"/>
            <a:ext cx="5181600" cy="4378815"/>
          </a:xfrm>
          <a:prstGeom prst="rect">
            <a:avLst/>
          </a:prstGeom>
          <a:ln>
            <a:noFill/>
          </a:ln>
          <a:extLst>
            <a:ext uri="{53640926-AAD7-44D8-BBD7-CCE9431645EC}">
              <a14:shadowObscured xmlns:a14="http://schemas.microsoft.com/office/drawing/2010/main"/>
            </a:ext>
          </a:extLst>
        </p:spPr>
      </p:pic>
      <p:pic>
        <p:nvPicPr>
          <p:cNvPr id="6" name="Content Placeholder 5"/>
          <p:cNvPicPr>
            <a:picLocks noGrp="1"/>
          </p:cNvPicPr>
          <p:nvPr>
            <p:ph sz="half" idx="1"/>
          </p:nvPr>
        </p:nvPicPr>
        <p:blipFill rotWithShape="1">
          <a:blip r:embed="rId3"/>
          <a:srcRect l="26425" t="12442" r="2331" b="10138"/>
          <a:stretch/>
        </p:blipFill>
        <p:spPr bwMode="auto">
          <a:xfrm>
            <a:off x="838200" y="1790162"/>
            <a:ext cx="5181600" cy="4340181"/>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9641144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itchFamily="18" charset="0"/>
                <a:cs typeface="Times New Roman" pitchFamily="18" charset="0"/>
              </a:rPr>
              <a:t>Experiment (</a:t>
            </a:r>
            <a:r>
              <a:rPr lang="en-US" dirty="0" err="1" smtClean="0">
                <a:latin typeface="Times New Roman" pitchFamily="18" charset="0"/>
                <a:cs typeface="Times New Roman" pitchFamily="18" charset="0"/>
              </a:rPr>
              <a:t>Cont</a:t>
            </a:r>
            <a:r>
              <a:rPr lang="en-US" dirty="0" smtClean="0">
                <a:latin typeface="Times New Roman" pitchFamily="18" charset="0"/>
                <a:cs typeface="Times New Roman" pitchFamily="18" charset="0"/>
              </a:rPr>
              <a:t>;)</a:t>
            </a:r>
            <a:endParaRPr lang="en-US" dirty="0">
              <a:latin typeface="Times New Roman" pitchFamily="18" charset="0"/>
              <a:cs typeface="Times New Roman" pitchFamily="18" charset="0"/>
            </a:endParaRPr>
          </a:p>
        </p:txBody>
      </p:sp>
      <p:pic>
        <p:nvPicPr>
          <p:cNvPr id="5" name="Content Placeholder 4"/>
          <p:cNvPicPr>
            <a:picLocks noGrp="1"/>
          </p:cNvPicPr>
          <p:nvPr>
            <p:ph sz="half" idx="2"/>
          </p:nvPr>
        </p:nvPicPr>
        <p:blipFill rotWithShape="1">
          <a:blip r:embed="rId2"/>
          <a:srcRect l="27989" t="12221" r="2290" b="11739"/>
          <a:stretch/>
        </p:blipFill>
        <p:spPr bwMode="auto">
          <a:xfrm>
            <a:off x="6172200" y="1777285"/>
            <a:ext cx="5181600" cy="4417453"/>
          </a:xfrm>
          <a:prstGeom prst="rect">
            <a:avLst/>
          </a:prstGeom>
          <a:ln>
            <a:noFill/>
          </a:ln>
          <a:extLst>
            <a:ext uri="{53640926-AAD7-44D8-BBD7-CCE9431645EC}">
              <a14:shadowObscured xmlns:a14="http://schemas.microsoft.com/office/drawing/2010/main"/>
            </a:ext>
          </a:extLst>
        </p:spPr>
      </p:pic>
      <p:pic>
        <p:nvPicPr>
          <p:cNvPr id="6" name="Content Placeholder 5"/>
          <p:cNvPicPr>
            <a:picLocks noGrp="1"/>
          </p:cNvPicPr>
          <p:nvPr>
            <p:ph sz="half" idx="1"/>
          </p:nvPr>
        </p:nvPicPr>
        <p:blipFill rotWithShape="1">
          <a:blip r:embed="rId3"/>
          <a:srcRect l="26316" t="13237" r="2541" b="11221"/>
          <a:stretch/>
        </p:blipFill>
        <p:spPr bwMode="auto">
          <a:xfrm>
            <a:off x="838200" y="1867437"/>
            <a:ext cx="5181600" cy="4211391"/>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1538353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itchFamily="18" charset="0"/>
                <a:cs typeface="Times New Roman" pitchFamily="18" charset="0"/>
              </a:rPr>
              <a:t>Experiment (</a:t>
            </a:r>
            <a:r>
              <a:rPr lang="en-US" dirty="0" err="1" smtClean="0">
                <a:latin typeface="Times New Roman" pitchFamily="18" charset="0"/>
                <a:cs typeface="Times New Roman" pitchFamily="18" charset="0"/>
              </a:rPr>
              <a:t>Cont</a:t>
            </a:r>
            <a:r>
              <a:rPr lang="en-US" dirty="0" smtClean="0">
                <a:latin typeface="Times New Roman" pitchFamily="18" charset="0"/>
                <a:cs typeface="Times New Roman" pitchFamily="18" charset="0"/>
              </a:rPr>
              <a:t>;)</a:t>
            </a:r>
            <a:endParaRPr lang="en-US" dirty="0">
              <a:latin typeface="Times New Roman" pitchFamily="18" charset="0"/>
              <a:cs typeface="Times New Roman" pitchFamily="18" charset="0"/>
            </a:endParaRPr>
          </a:p>
        </p:txBody>
      </p:sp>
      <p:pic>
        <p:nvPicPr>
          <p:cNvPr id="5" name="Content Placeholder 4"/>
          <p:cNvPicPr>
            <a:picLocks noGrp="1"/>
          </p:cNvPicPr>
          <p:nvPr>
            <p:ph sz="half" idx="1"/>
          </p:nvPr>
        </p:nvPicPr>
        <p:blipFill rotWithShape="1">
          <a:blip r:embed="rId2"/>
          <a:srcRect l="26609" t="13168" r="2369" b="10676"/>
          <a:stretch/>
        </p:blipFill>
        <p:spPr bwMode="auto">
          <a:xfrm>
            <a:off x="838200" y="1828800"/>
            <a:ext cx="5181600" cy="4340179"/>
          </a:xfrm>
          <a:prstGeom prst="rect">
            <a:avLst/>
          </a:prstGeom>
          <a:ln>
            <a:noFill/>
          </a:ln>
          <a:extLst>
            <a:ext uri="{53640926-AAD7-44D8-BBD7-CCE9431645EC}">
              <a14:shadowObscured xmlns:a14="http://schemas.microsoft.com/office/drawing/2010/main"/>
            </a:ext>
          </a:extLst>
        </p:spPr>
      </p:pic>
      <p:pic>
        <p:nvPicPr>
          <p:cNvPr id="7" name="Content Placeholder 6"/>
          <p:cNvPicPr>
            <a:picLocks noGrp="1"/>
          </p:cNvPicPr>
          <p:nvPr>
            <p:ph sz="half" idx="2"/>
          </p:nvPr>
        </p:nvPicPr>
        <p:blipFill rotWithShape="1">
          <a:blip r:embed="rId3"/>
          <a:srcRect l="25875" t="13843" r="2918" b="10369"/>
          <a:stretch/>
        </p:blipFill>
        <p:spPr bwMode="auto">
          <a:xfrm>
            <a:off x="6172200" y="1841679"/>
            <a:ext cx="5181600" cy="4301544"/>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3903415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itchFamily="18" charset="0"/>
                <a:cs typeface="Times New Roman" pitchFamily="18" charset="0"/>
              </a:rPr>
              <a:t>Experiment (</a:t>
            </a:r>
            <a:r>
              <a:rPr lang="en-US" dirty="0" err="1" smtClean="0">
                <a:latin typeface="Times New Roman" pitchFamily="18" charset="0"/>
                <a:cs typeface="Times New Roman" pitchFamily="18" charset="0"/>
              </a:rPr>
              <a:t>Cont</a:t>
            </a:r>
            <a:r>
              <a:rPr lang="en-US" dirty="0" smtClean="0">
                <a:latin typeface="Times New Roman" pitchFamily="18" charset="0"/>
                <a:cs typeface="Times New Roman" pitchFamily="18" charset="0"/>
              </a:rPr>
              <a:t>;)</a:t>
            </a:r>
            <a:endParaRPr lang="en-US" dirty="0">
              <a:latin typeface="Times New Roman" pitchFamily="18" charset="0"/>
              <a:cs typeface="Times New Roman" pitchFamily="18" charset="0"/>
            </a:endParaRPr>
          </a:p>
        </p:txBody>
      </p:sp>
      <p:pic>
        <p:nvPicPr>
          <p:cNvPr id="5" name="Content Placeholder 4"/>
          <p:cNvPicPr>
            <a:picLocks noGrp="1"/>
          </p:cNvPicPr>
          <p:nvPr>
            <p:ph sz="half" idx="1"/>
          </p:nvPr>
        </p:nvPicPr>
        <p:blipFill rotWithShape="1">
          <a:blip r:embed="rId2"/>
          <a:srcRect l="26662" t="13602" r="2239" b="10662"/>
          <a:stretch/>
        </p:blipFill>
        <p:spPr bwMode="auto">
          <a:xfrm>
            <a:off x="838200" y="1803041"/>
            <a:ext cx="5181600" cy="4404575"/>
          </a:xfrm>
          <a:prstGeom prst="rect">
            <a:avLst/>
          </a:prstGeom>
          <a:ln>
            <a:noFill/>
          </a:ln>
          <a:extLst>
            <a:ext uri="{53640926-AAD7-44D8-BBD7-CCE9431645EC}">
              <a14:shadowObscured xmlns:a14="http://schemas.microsoft.com/office/drawing/2010/main"/>
            </a:ext>
          </a:extLst>
        </p:spPr>
      </p:pic>
      <p:pic>
        <p:nvPicPr>
          <p:cNvPr id="6" name="Content Placeholder 5"/>
          <p:cNvPicPr>
            <a:picLocks noGrp="1"/>
          </p:cNvPicPr>
          <p:nvPr>
            <p:ph sz="half" idx="2"/>
          </p:nvPr>
        </p:nvPicPr>
        <p:blipFill rotWithShape="1">
          <a:blip r:embed="rId3"/>
          <a:srcRect l="26472" t="13576" r="2941" b="10455"/>
          <a:stretch/>
        </p:blipFill>
        <p:spPr bwMode="auto">
          <a:xfrm>
            <a:off x="6172200" y="1815921"/>
            <a:ext cx="5181600" cy="4391696"/>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9352466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itchFamily="18" charset="0"/>
                <a:cs typeface="Times New Roman" pitchFamily="18" charset="0"/>
              </a:rPr>
              <a:t>Evolution</a:t>
            </a:r>
            <a:endParaRPr lang="en-US" dirty="0">
              <a:latin typeface="Times New Roman" pitchFamily="18" charset="0"/>
              <a:cs typeface="Times New Roman" pitchFamily="18" charset="0"/>
            </a:endParaRPr>
          </a:p>
        </p:txBody>
      </p:sp>
      <p:sp>
        <p:nvSpPr>
          <p:cNvPr id="5" name="Content Placeholder 4"/>
          <p:cNvSpPr>
            <a:spLocks noGrp="1"/>
          </p:cNvSpPr>
          <p:nvPr>
            <p:ph idx="1"/>
          </p:nvPr>
        </p:nvSpPr>
        <p:spPr/>
        <p:txBody>
          <a:bodyPr/>
          <a:lstStyle/>
          <a:p>
            <a:pPr marL="0" indent="0">
              <a:buNone/>
            </a:pPr>
            <a:r>
              <a:rPr lang="en-US" dirty="0" smtClean="0">
                <a:latin typeface="Times New Roman" pitchFamily="18" charset="0"/>
                <a:cs typeface="Times New Roman" pitchFamily="18" charset="0"/>
              </a:rPr>
              <a:t>Accuracy =Detected Frame / Actual frame *100</a:t>
            </a:r>
          </a:p>
          <a:p>
            <a:pPr marL="0" indent="0">
              <a:buNone/>
            </a:pPr>
            <a:endParaRPr lang="en-US" dirty="0" smtClean="0">
              <a:latin typeface="Times New Roman" pitchFamily="18" charset="0"/>
              <a:cs typeface="Times New Roman" pitchFamily="18" charset="0"/>
            </a:endParaRPr>
          </a:p>
          <a:p>
            <a:pPr marL="0" indent="0">
              <a:buNone/>
            </a:pPr>
            <a:r>
              <a:rPr lang="en-US" dirty="0" smtClean="0">
                <a:latin typeface="Times New Roman" pitchFamily="18" charset="0"/>
                <a:cs typeface="Times New Roman" pitchFamily="18" charset="0"/>
              </a:rPr>
              <a:t>Actual Frame in Restricted Region = End frame Number-Start frame </a:t>
            </a:r>
          </a:p>
          <a:p>
            <a:pPr marL="0" indent="0">
              <a:buNone/>
            </a:pPr>
            <a:endParaRPr lang="en-US" dirty="0" smtClean="0">
              <a:latin typeface="Times New Roman" pitchFamily="18" charset="0"/>
              <a:cs typeface="Times New Roman" pitchFamily="18" charset="0"/>
            </a:endParaRPr>
          </a:p>
          <a:p>
            <a:pPr marL="0" indent="0">
              <a:buNone/>
            </a:pPr>
            <a:r>
              <a:rPr lang="en-US" dirty="0" smtClean="0">
                <a:latin typeface="Times New Roman" pitchFamily="18" charset="0"/>
                <a:cs typeface="Times New Roman" pitchFamily="18" charset="0"/>
              </a:rPr>
              <a:t>Accuracy depends on Detected frame.</a:t>
            </a:r>
            <a:endParaRPr lang="en-US" dirty="0">
              <a:latin typeface="Times New Roman" pitchFamily="18" charset="0"/>
              <a:cs typeface="Times New Roman" pitchFamily="18" charset="0"/>
            </a:endParaRPr>
          </a:p>
        </p:txBody>
      </p:sp>
    </p:spTree>
    <p:extLst>
      <p:ext uri="{BB962C8B-B14F-4D97-AF65-F5344CB8AC3E}">
        <p14:creationId xmlns:p14="http://schemas.microsoft.com/office/powerpoint/2010/main" val="32013132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itchFamily="18" charset="0"/>
                <a:cs typeface="Times New Roman" pitchFamily="18" charset="0"/>
              </a:rPr>
              <a:t>Evolution (</a:t>
            </a:r>
            <a:r>
              <a:rPr lang="en-US" dirty="0" err="1" smtClean="0">
                <a:latin typeface="Times New Roman" pitchFamily="18" charset="0"/>
                <a:cs typeface="Times New Roman" pitchFamily="18" charset="0"/>
              </a:rPr>
              <a:t>Cont</a:t>
            </a:r>
            <a:r>
              <a:rPr lang="en-US" dirty="0" smtClean="0">
                <a:latin typeface="Times New Roman" pitchFamily="18" charset="0"/>
                <a:cs typeface="Times New Roman" pitchFamily="18" charset="0"/>
              </a:rPr>
              <a:t>;)</a:t>
            </a:r>
            <a:endParaRPr lang="en-US" dirty="0">
              <a:latin typeface="Times New Roman" pitchFamily="18" charset="0"/>
              <a:cs typeface="Times New Roman" pitchFamily="18" charset="0"/>
            </a:endParaRPr>
          </a:p>
        </p:txBody>
      </p:sp>
      <p:sp>
        <p:nvSpPr>
          <p:cNvPr id="3" name="Content Placeholder 2"/>
          <p:cNvSpPr>
            <a:spLocks noGrp="1"/>
          </p:cNvSpPr>
          <p:nvPr>
            <p:ph idx="1"/>
          </p:nvPr>
        </p:nvSpPr>
        <p:spPr/>
        <p:txBody>
          <a:bodyPr/>
          <a:lstStyle/>
          <a:p>
            <a:pPr marL="0" indent="0">
              <a:buNone/>
            </a:pPr>
            <a:r>
              <a:rPr lang="en-US" dirty="0" smtClean="0">
                <a:latin typeface="Times New Roman" pitchFamily="18" charset="0"/>
                <a:cs typeface="Times New Roman" pitchFamily="18" charset="0"/>
              </a:rPr>
              <a:t>Actual frame  =  110</a:t>
            </a:r>
          </a:p>
          <a:p>
            <a:pPr marL="0" indent="0">
              <a:buNone/>
            </a:pPr>
            <a:endParaRPr lang="en-US" dirty="0" smtClean="0">
              <a:latin typeface="Times New Roman" pitchFamily="18" charset="0"/>
              <a:cs typeface="Times New Roman" pitchFamily="18" charset="0"/>
            </a:endParaRPr>
          </a:p>
          <a:p>
            <a:pPr marL="0" indent="0">
              <a:buNone/>
            </a:pPr>
            <a:r>
              <a:rPr lang="en-US" dirty="0" smtClean="0">
                <a:latin typeface="Times New Roman" pitchFamily="18" charset="0"/>
                <a:cs typeface="Times New Roman" pitchFamily="18" charset="0"/>
              </a:rPr>
              <a:t>Detected frame  = 96</a:t>
            </a:r>
          </a:p>
          <a:p>
            <a:pPr marL="0" indent="0">
              <a:buNone/>
            </a:pPr>
            <a:endParaRPr lang="en-US" dirty="0" smtClean="0">
              <a:latin typeface="Times New Roman" pitchFamily="18" charset="0"/>
              <a:cs typeface="Times New Roman" pitchFamily="18" charset="0"/>
            </a:endParaRPr>
          </a:p>
          <a:p>
            <a:pPr marL="0" indent="0">
              <a:buNone/>
            </a:pPr>
            <a:r>
              <a:rPr lang="en-US" dirty="0" smtClean="0">
                <a:latin typeface="Times New Roman" pitchFamily="18" charset="0"/>
                <a:cs typeface="Times New Roman" pitchFamily="18" charset="0"/>
              </a:rPr>
              <a:t>Accuracy = 96/110 *100</a:t>
            </a:r>
          </a:p>
          <a:p>
            <a:pPr marL="0" indent="0">
              <a:buNone/>
            </a:pPr>
            <a:endParaRPr lang="en-US" dirty="0" smtClean="0">
              <a:latin typeface="Times New Roman" pitchFamily="18" charset="0"/>
              <a:cs typeface="Times New Roman" pitchFamily="18" charset="0"/>
            </a:endParaRPr>
          </a:p>
          <a:p>
            <a:pPr marL="0" indent="0">
              <a:buNone/>
            </a:pPr>
            <a:r>
              <a:rPr lang="en-US" dirty="0">
                <a:latin typeface="Times New Roman" pitchFamily="18" charset="0"/>
                <a:cs typeface="Times New Roman" pitchFamily="18" charset="0"/>
              </a:rPr>
              <a:t> </a:t>
            </a:r>
            <a:r>
              <a:rPr lang="en-US" dirty="0" smtClean="0">
                <a:latin typeface="Times New Roman" pitchFamily="18" charset="0"/>
                <a:cs typeface="Times New Roman" pitchFamily="18" charset="0"/>
              </a:rPr>
              <a:t>                = 87.27 % </a:t>
            </a:r>
          </a:p>
          <a:p>
            <a:pPr marL="0" indent="0">
              <a:buNone/>
            </a:pPr>
            <a:endParaRPr lang="en-US" dirty="0"/>
          </a:p>
        </p:txBody>
      </p:sp>
    </p:spTree>
    <p:extLst>
      <p:ext uri="{BB962C8B-B14F-4D97-AF65-F5344CB8AC3E}">
        <p14:creationId xmlns:p14="http://schemas.microsoft.com/office/powerpoint/2010/main" val="8254913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2706" y="230655"/>
            <a:ext cx="10515600" cy="643404"/>
          </a:xfrm>
        </p:spPr>
        <p:txBody>
          <a:bodyPr>
            <a:normAutofit fontScale="90000"/>
          </a:bodyPr>
          <a:lstStyle/>
          <a:p>
            <a:r>
              <a:rPr lang="en-US" dirty="0" smtClean="0">
                <a:latin typeface="Times New Roman" panose="02020603050405020304" pitchFamily="18" charset="0"/>
                <a:cs typeface="Times New Roman" panose="02020603050405020304" pitchFamily="18" charset="0"/>
              </a:rPr>
              <a:t>Introduction</a:t>
            </a: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582706" y="1045695"/>
            <a:ext cx="6369423" cy="5395445"/>
          </a:xfrm>
        </p:spPr>
        <p:txBody>
          <a:bodyPr>
            <a:normAutofit fontScale="92500" lnSpcReduction="10000"/>
          </a:bodyPr>
          <a:lstStyle/>
          <a:p>
            <a:pPr marL="457200" indent="-457200" algn="just">
              <a:buFont typeface="Wingdings" panose="05000000000000000000" pitchFamily="2" charset="2"/>
              <a:buChar char="v"/>
            </a:pPr>
            <a:r>
              <a:rPr lang="en-US" sz="2400" dirty="0">
                <a:latin typeface="Times New Roman" panose="02020603050405020304" pitchFamily="18" charset="0"/>
                <a:cs typeface="Times New Roman" panose="02020603050405020304" pitchFamily="18" charset="0"/>
              </a:rPr>
              <a:t>Cross line detection is an important </a:t>
            </a:r>
            <a:r>
              <a:rPr lang="en-US" sz="2400" dirty="0" smtClean="0">
                <a:latin typeface="Times New Roman" panose="02020603050405020304" pitchFamily="18" charset="0"/>
                <a:cs typeface="Times New Roman" panose="02020603050405020304" pitchFamily="18" charset="0"/>
              </a:rPr>
              <a:t>technique of </a:t>
            </a:r>
            <a:r>
              <a:rPr lang="en-US" sz="2400" dirty="0">
                <a:latin typeface="Times New Roman" panose="02020603050405020304" pitchFamily="18" charset="0"/>
                <a:cs typeface="Times New Roman" panose="02020603050405020304" pitchFamily="18" charset="0"/>
              </a:rPr>
              <a:t>the both AI based video surveillance systems</a:t>
            </a:r>
            <a:r>
              <a:rPr lang="en-US" sz="2400" dirty="0" smtClean="0">
                <a:latin typeface="Times New Roman" panose="02020603050405020304" pitchFamily="18" charset="0"/>
                <a:cs typeface="Times New Roman" panose="02020603050405020304" pitchFamily="18" charset="0"/>
              </a:rPr>
              <a:t>.</a:t>
            </a:r>
          </a:p>
          <a:p>
            <a:pPr marL="457200" indent="-457200" algn="just">
              <a:buFont typeface="Wingdings" panose="05000000000000000000" pitchFamily="2" charset="2"/>
              <a:buChar char="v"/>
            </a:pPr>
            <a:r>
              <a:rPr lang="en-US" sz="2400" dirty="0" smtClean="0">
                <a:latin typeface="Times New Roman" panose="02020603050405020304" pitchFamily="18" charset="0"/>
                <a:cs typeface="Times New Roman" panose="02020603050405020304" pitchFamily="18" charset="0"/>
              </a:rPr>
              <a:t> Line Crossing </a:t>
            </a:r>
            <a:r>
              <a:rPr lang="en-US" sz="2400" dirty="0">
                <a:latin typeface="Times New Roman" panose="02020603050405020304" pitchFamily="18" charset="0"/>
                <a:cs typeface="Times New Roman" panose="02020603050405020304" pitchFamily="18" charset="0"/>
              </a:rPr>
              <a:t>Detection detects people or objects trespassing </a:t>
            </a:r>
            <a:r>
              <a:rPr lang="en-US" sz="2400" dirty="0" smtClean="0">
                <a:latin typeface="Times New Roman" panose="02020603050405020304" pitchFamily="18" charset="0"/>
                <a:cs typeface="Times New Roman" panose="02020603050405020304" pitchFamily="18" charset="0"/>
              </a:rPr>
              <a:t>in restricted </a:t>
            </a:r>
            <a:r>
              <a:rPr lang="en-US" sz="2400" dirty="0">
                <a:latin typeface="Times New Roman" panose="02020603050405020304" pitchFamily="18" charset="0"/>
                <a:cs typeface="Times New Roman" panose="02020603050405020304" pitchFamily="18" charset="0"/>
              </a:rPr>
              <a:t>areas. When a network camera </a:t>
            </a:r>
            <a:r>
              <a:rPr lang="en-US" sz="2400" dirty="0" smtClean="0">
                <a:latin typeface="Times New Roman" panose="02020603050405020304" pitchFamily="18" charset="0"/>
                <a:cs typeface="Times New Roman" panose="02020603050405020304" pitchFamily="18" charset="0"/>
              </a:rPr>
              <a:t>detects moving </a:t>
            </a:r>
            <a:r>
              <a:rPr lang="en-US" sz="2400" dirty="0">
                <a:latin typeface="Times New Roman" panose="02020603050405020304" pitchFamily="18" charset="0"/>
                <a:cs typeface="Times New Roman" panose="02020603050405020304" pitchFamily="18" charset="0"/>
              </a:rPr>
              <a:t>objects in its view, the camera starts </a:t>
            </a:r>
            <a:r>
              <a:rPr lang="en-US" sz="2400" dirty="0" smtClean="0">
                <a:latin typeface="Times New Roman" panose="02020603050405020304" pitchFamily="18" charset="0"/>
                <a:cs typeface="Times New Roman" panose="02020603050405020304" pitchFamily="18" charset="0"/>
              </a:rPr>
              <a:t>tracking each </a:t>
            </a:r>
            <a:r>
              <a:rPr lang="en-US" sz="2400" dirty="0">
                <a:latin typeface="Times New Roman" panose="02020603050405020304" pitchFamily="18" charset="0"/>
                <a:cs typeface="Times New Roman" panose="02020603050405020304" pitchFamily="18" charset="0"/>
              </a:rPr>
              <a:t>one of them. </a:t>
            </a:r>
            <a:endParaRPr lang="en-US" sz="2400" dirty="0" smtClean="0">
              <a:latin typeface="Times New Roman" panose="02020603050405020304" pitchFamily="18" charset="0"/>
              <a:cs typeface="Times New Roman" panose="02020603050405020304" pitchFamily="18" charset="0"/>
            </a:endParaRPr>
          </a:p>
          <a:p>
            <a:pPr marL="457200" indent="-457200" algn="just">
              <a:buFont typeface="Wingdings" panose="05000000000000000000" pitchFamily="2" charset="2"/>
              <a:buChar char="v"/>
            </a:pPr>
            <a:r>
              <a:rPr lang="en-US" sz="2400" dirty="0" smtClean="0">
                <a:latin typeface="Times New Roman" panose="02020603050405020304" pitchFamily="18" charset="0"/>
                <a:cs typeface="Times New Roman" panose="02020603050405020304" pitchFamily="18" charset="0"/>
              </a:rPr>
              <a:t>Once </a:t>
            </a:r>
            <a:r>
              <a:rPr lang="en-US" sz="2400" dirty="0">
                <a:latin typeface="Times New Roman" panose="02020603050405020304" pitchFamily="18" charset="0"/>
                <a:cs typeface="Times New Roman" panose="02020603050405020304" pitchFamily="18" charset="0"/>
              </a:rPr>
              <a:t>the object crosses an </a:t>
            </a:r>
            <a:r>
              <a:rPr lang="en-US" sz="2400" dirty="0" smtClean="0">
                <a:latin typeface="Times New Roman" panose="02020603050405020304" pitchFamily="18" charset="0"/>
                <a:cs typeface="Times New Roman" panose="02020603050405020304" pitchFamily="18" charset="0"/>
              </a:rPr>
              <a:t>imaginary line </a:t>
            </a:r>
            <a:r>
              <a:rPr lang="en-US" sz="2400" dirty="0">
                <a:latin typeface="Times New Roman" panose="02020603050405020304" pitchFamily="18" charset="0"/>
                <a:cs typeface="Times New Roman" panose="02020603050405020304" pitchFamily="18" charset="0"/>
              </a:rPr>
              <a:t>in pre-defined direction, incoming, outgoing </a:t>
            </a:r>
            <a:r>
              <a:rPr lang="en-US" sz="2400" dirty="0" smtClean="0">
                <a:latin typeface="Times New Roman" panose="02020603050405020304" pitchFamily="18" charset="0"/>
                <a:cs typeface="Times New Roman" panose="02020603050405020304" pitchFamily="18" charset="0"/>
              </a:rPr>
              <a:t>or either </a:t>
            </a:r>
            <a:r>
              <a:rPr lang="en-US" sz="2400" dirty="0">
                <a:latin typeface="Times New Roman" panose="02020603050405020304" pitchFamily="18" charset="0"/>
                <a:cs typeface="Times New Roman" panose="02020603050405020304" pitchFamily="18" charset="0"/>
              </a:rPr>
              <a:t>direction, the camera sends an alarm to </a:t>
            </a:r>
            <a:r>
              <a:rPr lang="en-US" sz="2400" dirty="0" smtClean="0">
                <a:latin typeface="Times New Roman" panose="02020603050405020304" pitchFamily="18" charset="0"/>
                <a:cs typeface="Times New Roman" panose="02020603050405020304" pitchFamily="18" charset="0"/>
              </a:rPr>
              <a:t>the operators </a:t>
            </a:r>
            <a:r>
              <a:rPr lang="en-US" sz="2400" dirty="0">
                <a:latin typeface="Times New Roman" panose="02020603050405020304" pitchFamily="18" charset="0"/>
                <a:cs typeface="Times New Roman" panose="02020603050405020304" pitchFamily="18" charset="0"/>
              </a:rPr>
              <a:t>and highlights them with frame</a:t>
            </a:r>
            <a:r>
              <a:rPr lang="en-US" sz="2400" dirty="0" smtClean="0">
                <a:latin typeface="Times New Roman" panose="02020603050405020304" pitchFamily="18" charset="0"/>
                <a:cs typeface="Times New Roman" panose="02020603050405020304" pitchFamily="18" charset="0"/>
              </a:rPr>
              <a:t>.</a:t>
            </a:r>
          </a:p>
          <a:p>
            <a:pPr marL="457200" indent="-457200" algn="just">
              <a:buFont typeface="Wingdings" panose="05000000000000000000" pitchFamily="2" charset="2"/>
              <a:buChar char="v"/>
            </a:pPr>
            <a:r>
              <a:rPr lang="en-US" sz="2400" dirty="0" smtClean="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This </a:t>
            </a:r>
            <a:r>
              <a:rPr lang="en-US" sz="2400" dirty="0" smtClean="0">
                <a:latin typeface="Times New Roman" panose="02020603050405020304" pitchFamily="18" charset="0"/>
                <a:cs typeface="Times New Roman" panose="02020603050405020304" pitchFamily="18" charset="0"/>
              </a:rPr>
              <a:t>helps the </a:t>
            </a:r>
            <a:r>
              <a:rPr lang="en-US" sz="2400" dirty="0">
                <a:latin typeface="Times New Roman" panose="02020603050405020304" pitchFamily="18" charset="0"/>
                <a:cs typeface="Times New Roman" panose="02020603050405020304" pitchFamily="18" charset="0"/>
              </a:rPr>
              <a:t>operator easily identify what crossed the line</a:t>
            </a:r>
            <a:r>
              <a:rPr lang="en-US" sz="2400" dirty="0" smtClean="0">
                <a:latin typeface="Times New Roman" panose="02020603050405020304" pitchFamily="18" charset="0"/>
                <a:cs typeface="Times New Roman" panose="02020603050405020304" pitchFamily="18" charset="0"/>
              </a:rPr>
              <a:t>.</a:t>
            </a:r>
          </a:p>
          <a:p>
            <a:pPr marL="457200" indent="-457200" algn="just">
              <a:buFont typeface="Wingdings" panose="05000000000000000000" pitchFamily="2" charset="2"/>
              <a:buChar char="v"/>
            </a:pPr>
            <a:r>
              <a:rPr lang="en-US" sz="2400" dirty="0">
                <a:latin typeface="Times New Roman" panose="02020603050405020304" pitchFamily="18" charset="0"/>
                <a:cs typeface="Times New Roman" panose="02020603050405020304" pitchFamily="18" charset="0"/>
              </a:rPr>
              <a:t>The cross line detection is usually </a:t>
            </a:r>
            <a:r>
              <a:rPr lang="en-US" sz="2400" dirty="0" smtClean="0">
                <a:latin typeface="Times New Roman" panose="02020603050405020304" pitchFamily="18" charset="0"/>
                <a:cs typeface="Times New Roman" panose="02020603050405020304" pitchFamily="18" charset="0"/>
              </a:rPr>
              <a:t>developed in </a:t>
            </a:r>
            <a:r>
              <a:rPr lang="en-US" sz="2400" dirty="0">
                <a:latin typeface="Times New Roman" panose="02020603050405020304" pitchFamily="18" charset="0"/>
                <a:cs typeface="Times New Roman" panose="02020603050405020304" pitchFamily="18" charset="0"/>
              </a:rPr>
              <a:t>the form of commercial security applications. </a:t>
            </a:r>
            <a:endParaRPr lang="en-US" sz="2400" dirty="0" smtClean="0">
              <a:latin typeface="Times New Roman" panose="02020603050405020304" pitchFamily="18" charset="0"/>
              <a:cs typeface="Times New Roman" panose="02020603050405020304" pitchFamily="18" charset="0"/>
            </a:endParaRPr>
          </a:p>
          <a:p>
            <a:pPr marL="457200" indent="-457200" algn="just">
              <a:buFont typeface="Wingdings" panose="05000000000000000000" pitchFamily="2" charset="2"/>
              <a:buChar char="v"/>
            </a:pPr>
            <a:r>
              <a:rPr lang="en-US" sz="2400" dirty="0" smtClean="0">
                <a:latin typeface="Times New Roman" panose="02020603050405020304" pitchFamily="18" charset="0"/>
                <a:cs typeface="Times New Roman" panose="02020603050405020304" pitchFamily="18" charset="0"/>
              </a:rPr>
              <a:t>The main </a:t>
            </a:r>
            <a:r>
              <a:rPr lang="en-US" sz="2400" dirty="0">
                <a:latin typeface="Times New Roman" panose="02020603050405020304" pitchFamily="18" charset="0"/>
                <a:cs typeface="Times New Roman" panose="02020603050405020304" pitchFamily="18" charset="0"/>
              </a:rPr>
              <a:t>challenges of the technique are object </a:t>
            </a:r>
            <a:r>
              <a:rPr lang="en-US" sz="2400" dirty="0" smtClean="0">
                <a:latin typeface="Times New Roman" panose="02020603050405020304" pitchFamily="18" charset="0"/>
                <a:cs typeface="Times New Roman" panose="02020603050405020304" pitchFamily="18" charset="0"/>
              </a:rPr>
              <a:t>moving direction </a:t>
            </a:r>
            <a:r>
              <a:rPr lang="en-US" sz="2400" dirty="0">
                <a:latin typeface="Times New Roman" panose="02020603050405020304" pitchFamily="18" charset="0"/>
                <a:cs typeface="Times New Roman" panose="02020603050405020304" pitchFamily="18" charset="0"/>
              </a:rPr>
              <a:t>and tracking. </a:t>
            </a:r>
          </a:p>
        </p:txBody>
      </p:sp>
      <p:pic>
        <p:nvPicPr>
          <p:cNvPr id="4" name="Picture 3"/>
          <p:cNvPicPr>
            <a:picLocks noChangeAspect="1"/>
          </p:cNvPicPr>
          <p:nvPr/>
        </p:nvPicPr>
        <p:blipFill>
          <a:blip r:embed="rId2"/>
          <a:stretch>
            <a:fillRect/>
          </a:stretch>
        </p:blipFill>
        <p:spPr>
          <a:xfrm>
            <a:off x="7404288" y="230655"/>
            <a:ext cx="4415678" cy="2756939"/>
          </a:xfrm>
          <a:prstGeom prst="rect">
            <a:avLst/>
          </a:prstGeom>
        </p:spPr>
      </p:pic>
      <p:pic>
        <p:nvPicPr>
          <p:cNvPr id="5" name="Picture 4"/>
          <p:cNvPicPr>
            <a:picLocks noChangeAspect="1"/>
          </p:cNvPicPr>
          <p:nvPr/>
        </p:nvPicPr>
        <p:blipFill>
          <a:blip r:embed="rId3"/>
          <a:stretch>
            <a:fillRect/>
          </a:stretch>
        </p:blipFill>
        <p:spPr>
          <a:xfrm>
            <a:off x="7404288" y="3160059"/>
            <a:ext cx="4684221" cy="3281081"/>
          </a:xfrm>
          <a:prstGeom prst="rect">
            <a:avLst/>
          </a:prstGeom>
        </p:spPr>
      </p:pic>
    </p:spTree>
    <p:extLst>
      <p:ext uri="{BB962C8B-B14F-4D97-AF65-F5344CB8AC3E}">
        <p14:creationId xmlns:p14="http://schemas.microsoft.com/office/powerpoint/2010/main" val="107069813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smtClean="0">
                <a:solidFill>
                  <a:srgbClr val="002060"/>
                </a:solidFill>
                <a:effectLst>
                  <a:outerShdw blurRad="38100" dist="38100" dir="2700000" algn="tl">
                    <a:srgbClr val="000000">
                      <a:alpha val="43137"/>
                    </a:srgbClr>
                  </a:outerShdw>
                </a:effectLst>
                <a:latin typeface="Times New Roman" pitchFamily="18" charset="0"/>
                <a:cs typeface="Times New Roman" pitchFamily="18" charset="0"/>
              </a:rPr>
              <a:t>Supplicate</a:t>
            </a:r>
            <a:endParaRPr lang="en-US" i="1" dirty="0">
              <a:solidFill>
                <a:srgbClr val="002060"/>
              </a:solidFill>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3" name="Content Placeholder 2"/>
          <p:cNvSpPr>
            <a:spLocks noGrp="1"/>
          </p:cNvSpPr>
          <p:nvPr>
            <p:ph idx="1"/>
          </p:nvPr>
        </p:nvSpPr>
        <p:spPr>
          <a:xfrm>
            <a:off x="825321" y="1799867"/>
            <a:ext cx="10515600" cy="4351338"/>
          </a:xfrm>
        </p:spPr>
        <p:txBody>
          <a:bodyPr>
            <a:normAutofit/>
          </a:bodyPr>
          <a:lstStyle/>
          <a:p>
            <a:pPr algn="just">
              <a:buFont typeface="Wingdings" pitchFamily="2" charset="2"/>
              <a:buChar char="Ø"/>
            </a:pPr>
            <a:r>
              <a:rPr lang="en-US" dirty="0"/>
              <a:t> </a:t>
            </a:r>
            <a:r>
              <a:rPr lang="en-US" dirty="0" smtClean="0"/>
              <a:t>“An Effective Trespasser Detection System using Video 	Surveillance                                               Data”, W.M. </a:t>
            </a:r>
            <a:r>
              <a:rPr lang="en-US" dirty="0" err="1" smtClean="0"/>
              <a:t>Chal</a:t>
            </a:r>
            <a:r>
              <a:rPr lang="en-US" dirty="0" smtClean="0"/>
              <a:t>  and Dr. K .</a:t>
            </a:r>
            <a:r>
              <a:rPr lang="en-US" dirty="0" err="1" smtClean="0"/>
              <a:t>Thinzar</a:t>
            </a:r>
            <a:r>
              <a:rPr lang="en-US" dirty="0" smtClean="0"/>
              <a:t> .</a:t>
            </a:r>
          </a:p>
          <a:p>
            <a:pPr>
              <a:buFont typeface="Wingdings" pitchFamily="2" charset="2"/>
              <a:buChar char="Ø"/>
            </a:pPr>
            <a:r>
              <a:rPr lang="en-US" dirty="0" smtClean="0"/>
              <a:t> Plan for The National Center For Science Education .</a:t>
            </a:r>
            <a:endParaRPr lang="en-US" dirty="0"/>
          </a:p>
        </p:txBody>
      </p:sp>
    </p:spTree>
    <p:extLst>
      <p:ext uri="{BB962C8B-B14F-4D97-AF65-F5344CB8AC3E}">
        <p14:creationId xmlns:p14="http://schemas.microsoft.com/office/powerpoint/2010/main" val="358179359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smtClean="0">
                <a:effectLst>
                  <a:outerShdw blurRad="38100" dist="38100" dir="2700000" algn="tl">
                    <a:srgbClr val="000000">
                      <a:alpha val="43137"/>
                    </a:srgbClr>
                  </a:outerShdw>
                </a:effectLst>
                <a:latin typeface="Times New Roman" pitchFamily="18" charset="0"/>
                <a:cs typeface="Times New Roman" pitchFamily="18" charset="0"/>
              </a:rPr>
              <a:t>Future Works</a:t>
            </a:r>
            <a:endParaRPr lang="en-US" i="1" dirty="0">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3" name="Content Placeholder 2"/>
          <p:cNvSpPr>
            <a:spLocks noGrp="1"/>
          </p:cNvSpPr>
          <p:nvPr>
            <p:ph idx="1"/>
          </p:nvPr>
        </p:nvSpPr>
        <p:spPr/>
        <p:txBody>
          <a:bodyPr/>
          <a:lstStyle/>
          <a:p>
            <a:r>
              <a:rPr lang="en-US" dirty="0" smtClean="0">
                <a:latin typeface="Times New Roman" pitchFamily="18" charset="0"/>
                <a:cs typeface="Times New Roman" pitchFamily="18" charset="0"/>
              </a:rPr>
              <a:t>To detect line .</a:t>
            </a:r>
          </a:p>
          <a:p>
            <a:r>
              <a:rPr lang="en-US" dirty="0" smtClean="0">
                <a:latin typeface="Times New Roman" pitchFamily="18" charset="0"/>
                <a:cs typeface="Times New Roman" pitchFamily="18" charset="0"/>
              </a:rPr>
              <a:t>To Activate alarm when cross the line or entering in to the Restricted Region.</a:t>
            </a:r>
          </a:p>
          <a:p>
            <a:pPr marL="0" indent="0">
              <a:buNone/>
            </a:pPr>
            <a:endParaRPr lang="en-US" dirty="0">
              <a:latin typeface="Times New Roman" pitchFamily="18" charset="0"/>
              <a:cs typeface="Times New Roman" pitchFamily="18" charset="0"/>
            </a:endParaRPr>
          </a:p>
        </p:txBody>
      </p:sp>
    </p:spTree>
    <p:extLst>
      <p:ext uri="{BB962C8B-B14F-4D97-AF65-F5344CB8AC3E}">
        <p14:creationId xmlns:p14="http://schemas.microsoft.com/office/powerpoint/2010/main" val="376927847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2706" y="230655"/>
            <a:ext cx="10515600" cy="643404"/>
          </a:xfrm>
        </p:spPr>
        <p:txBody>
          <a:bodyPr>
            <a:normAutofit fontScale="90000"/>
          </a:bodyPr>
          <a:lstStyle/>
          <a:p>
            <a:r>
              <a:rPr lang="en-US" dirty="0" smtClean="0">
                <a:latin typeface="Times New Roman" panose="02020603050405020304" pitchFamily="18" charset="0"/>
                <a:cs typeface="Times New Roman" panose="02020603050405020304" pitchFamily="18" charset="0"/>
              </a:rPr>
              <a:t>Conclusion</a:t>
            </a:r>
            <a:endParaRPr lang="en-US" dirty="0">
              <a:latin typeface="Times New Roman" panose="02020603050405020304" pitchFamily="18" charset="0"/>
              <a:cs typeface="Times New Roman" panose="02020603050405020304" pitchFamily="18" charset="0"/>
            </a:endParaRPr>
          </a:p>
        </p:txBody>
      </p:sp>
      <p:sp>
        <p:nvSpPr>
          <p:cNvPr id="8" name="Arc 7"/>
          <p:cNvSpPr/>
          <p:nvPr/>
        </p:nvSpPr>
        <p:spPr>
          <a:xfrm>
            <a:off x="6279776" y="2675965"/>
            <a:ext cx="45719" cy="45719"/>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TextBox 2"/>
          <p:cNvSpPr txBox="1"/>
          <p:nvPr/>
        </p:nvSpPr>
        <p:spPr>
          <a:xfrm>
            <a:off x="336176" y="1102659"/>
            <a:ext cx="11551024" cy="4524315"/>
          </a:xfrm>
          <a:prstGeom prst="rect">
            <a:avLst/>
          </a:prstGeom>
          <a:noFill/>
        </p:spPr>
        <p:txBody>
          <a:bodyPr wrap="square" rtlCol="0">
            <a:spAutoFit/>
          </a:bodyPr>
          <a:lstStyle/>
          <a:p>
            <a:pPr marL="457200" indent="-457200" algn="just">
              <a:buFont typeface="Wingdings" panose="05000000000000000000" pitchFamily="2" charset="2"/>
              <a:buChar char="v"/>
            </a:pPr>
            <a:r>
              <a:rPr lang="en-US" sz="2400" dirty="0" smtClean="0">
                <a:latin typeface="Times" panose="02020603050405020304" pitchFamily="18" charset="0"/>
                <a:cs typeface="Times" panose="02020603050405020304" pitchFamily="18" charset="0"/>
              </a:rPr>
              <a:t>Line crossing detection is one of the most useful applications in surveillance video system.</a:t>
            </a:r>
          </a:p>
          <a:p>
            <a:pPr marL="457200" indent="-457200" algn="just">
              <a:buFont typeface="Wingdings" panose="05000000000000000000" pitchFamily="2" charset="2"/>
              <a:buChar char="v"/>
            </a:pPr>
            <a:r>
              <a:rPr lang="en-US" sz="2400" dirty="0" smtClean="0">
                <a:latin typeface="Times" panose="02020603050405020304" pitchFamily="18" charset="0"/>
                <a:cs typeface="Times" panose="02020603050405020304" pitchFamily="18" charset="0"/>
              </a:rPr>
              <a:t>One of the important point is that moving object is whether crossing/entering the restricted line/area or not until some parts of the motion object overlap with the line/area.</a:t>
            </a:r>
          </a:p>
          <a:p>
            <a:pPr marL="457200" indent="-457200" algn="just">
              <a:buFont typeface="Wingdings" panose="05000000000000000000" pitchFamily="2" charset="2"/>
              <a:buChar char="v"/>
            </a:pPr>
            <a:r>
              <a:rPr lang="en-US" sz="2400" dirty="0" smtClean="0">
                <a:latin typeface="Times" panose="02020603050405020304" pitchFamily="18" charset="0"/>
                <a:cs typeface="Times" panose="02020603050405020304" pitchFamily="18" charset="0"/>
              </a:rPr>
              <a:t>In this system, focusing the point, base corner is used as motion point and compared with the restricted line/area. </a:t>
            </a:r>
          </a:p>
          <a:p>
            <a:pPr marL="457200" indent="-457200" algn="just">
              <a:buFont typeface="Wingdings" panose="05000000000000000000" pitchFamily="2" charset="2"/>
              <a:buChar char="v"/>
            </a:pPr>
            <a:r>
              <a:rPr lang="en-US" sz="2400" dirty="0" smtClean="0">
                <a:latin typeface="Times" panose="02020603050405020304" pitchFamily="18" charset="0"/>
                <a:cs typeface="Times" panose="02020603050405020304" pitchFamily="18" charset="0"/>
              </a:rPr>
              <a:t>Hence, the system can achieve more precise and solve the above problems of line/area crossing detection.</a:t>
            </a:r>
          </a:p>
          <a:p>
            <a:pPr algn="just"/>
            <a:endParaRPr lang="en-US" sz="2400" dirty="0" smtClean="0">
              <a:latin typeface="Times" panose="02020603050405020304" pitchFamily="18" charset="0"/>
              <a:cs typeface="Times" panose="02020603050405020304" pitchFamily="18" charset="0"/>
            </a:endParaRPr>
          </a:p>
          <a:p>
            <a:pPr algn="just"/>
            <a:endParaRPr lang="en-US" sz="2400" dirty="0" smtClean="0">
              <a:latin typeface="Times" panose="02020603050405020304" pitchFamily="18" charset="0"/>
              <a:cs typeface="Times" panose="02020603050405020304" pitchFamily="18" charset="0"/>
            </a:endParaRPr>
          </a:p>
          <a:p>
            <a:pPr marL="457200" indent="-457200" algn="just">
              <a:buFont typeface="Wingdings" panose="05000000000000000000" pitchFamily="2" charset="2"/>
              <a:buChar char="v"/>
            </a:pPr>
            <a:endParaRPr lang="en-US" sz="2400" dirty="0" smtClean="0">
              <a:latin typeface="Times" panose="02020603050405020304" pitchFamily="18" charset="0"/>
              <a:cs typeface="Times" panose="02020603050405020304" pitchFamily="18" charset="0"/>
            </a:endParaRPr>
          </a:p>
          <a:p>
            <a:pPr marL="285750" indent="-285750">
              <a:buFont typeface="Wingdings" panose="05000000000000000000" pitchFamily="2" charset="2"/>
              <a:buChar char="v"/>
            </a:pPr>
            <a:endParaRPr lang="en-US" sz="2400" dirty="0">
              <a:latin typeface="Times" panose="02020603050405020304" pitchFamily="18" charset="0"/>
              <a:cs typeface="Times" panose="02020603050405020304" pitchFamily="18" charset="0"/>
            </a:endParaRPr>
          </a:p>
        </p:txBody>
      </p:sp>
    </p:spTree>
    <p:extLst>
      <p:ext uri="{BB962C8B-B14F-4D97-AF65-F5344CB8AC3E}">
        <p14:creationId xmlns:p14="http://schemas.microsoft.com/office/powerpoint/2010/main" val="84924398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2706" y="230655"/>
            <a:ext cx="10515600" cy="643404"/>
          </a:xfrm>
        </p:spPr>
        <p:txBody>
          <a:bodyPr>
            <a:normAutofit fontScale="90000"/>
          </a:bodyPr>
          <a:lstStyle/>
          <a:p>
            <a:r>
              <a:rPr lang="en-US" dirty="0" smtClean="0">
                <a:latin typeface="Times New Roman" panose="02020603050405020304" pitchFamily="18" charset="0"/>
                <a:cs typeface="Times New Roman" panose="02020603050405020304" pitchFamily="18" charset="0"/>
              </a:rPr>
              <a:t>References</a:t>
            </a: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838200" y="1403797"/>
            <a:ext cx="10515600" cy="4773166"/>
          </a:xfrm>
        </p:spPr>
        <p:txBody>
          <a:bodyPr>
            <a:normAutofit/>
          </a:bodyPr>
          <a:lstStyle/>
          <a:p>
            <a:pPr marL="457200" indent="-457200" algn="just">
              <a:buNone/>
            </a:pPr>
            <a:r>
              <a:rPr lang="en-US" sz="2000" dirty="0" smtClean="0">
                <a:latin typeface="Times New Roman" panose="02020603050405020304" pitchFamily="18" charset="0"/>
                <a:cs typeface="Times New Roman" panose="02020603050405020304" pitchFamily="18" charset="0"/>
              </a:rPr>
              <a:t>[1] </a:t>
            </a:r>
            <a:r>
              <a:rPr lang="en-US" sz="2000" dirty="0" err="1" smtClean="0">
                <a:latin typeface="Times New Roman" panose="02020603050405020304" pitchFamily="18" charset="0"/>
                <a:cs typeface="Times New Roman" panose="02020603050405020304" pitchFamily="18" charset="0"/>
              </a:rPr>
              <a:t>Shivani</a:t>
            </a:r>
            <a:r>
              <a:rPr lang="en-US" sz="2000" dirty="0">
                <a:latin typeface="Times New Roman" panose="02020603050405020304" pitchFamily="18" charset="0"/>
                <a:cs typeface="Times New Roman" panose="02020603050405020304" pitchFamily="18" charset="0"/>
              </a:rPr>
              <a:t>, “Border Intruder Detection System Using </a:t>
            </a:r>
            <a:r>
              <a:rPr lang="en-US" sz="2000" dirty="0" smtClean="0">
                <a:latin typeface="Times New Roman" panose="02020603050405020304" pitchFamily="18" charset="0"/>
                <a:cs typeface="Times New Roman" panose="02020603050405020304" pitchFamily="18" charset="0"/>
              </a:rPr>
              <a:t>Digital Image </a:t>
            </a:r>
            <a:r>
              <a:rPr lang="en-US" sz="2000" dirty="0">
                <a:latin typeface="Times New Roman" panose="02020603050405020304" pitchFamily="18" charset="0"/>
                <a:cs typeface="Times New Roman" panose="02020603050405020304" pitchFamily="18" charset="0"/>
              </a:rPr>
              <a:t>Processing Techniques”, Second International Conference On Innovative Trends In Electronics Engineering (ICITEE2</a:t>
            </a:r>
            <a:r>
              <a:rPr lang="en-US" sz="2000" dirty="0" smtClean="0">
                <a:latin typeface="Times New Roman" panose="02020603050405020304" pitchFamily="18" charset="0"/>
                <a:cs typeface="Times New Roman" panose="02020603050405020304" pitchFamily="18" charset="0"/>
              </a:rPr>
              <a:t>), Vol. </a:t>
            </a:r>
            <a:r>
              <a:rPr lang="en-US" sz="2000" dirty="0">
                <a:latin typeface="Times New Roman" panose="02020603050405020304" pitchFamily="18" charset="0"/>
                <a:cs typeface="Times New Roman" panose="02020603050405020304" pitchFamily="18" charset="0"/>
              </a:rPr>
              <a:t>20, pp 62-66, </a:t>
            </a:r>
            <a:r>
              <a:rPr lang="en-US" sz="2000" dirty="0" smtClean="0">
                <a:latin typeface="Times New Roman" panose="02020603050405020304" pitchFamily="18" charset="0"/>
                <a:cs typeface="Times New Roman" panose="02020603050405020304" pitchFamily="18" charset="0"/>
              </a:rPr>
              <a:t>November 2016.</a:t>
            </a:r>
          </a:p>
          <a:p>
            <a:pPr marL="457200" indent="-457200" algn="just">
              <a:buNone/>
            </a:pPr>
            <a:r>
              <a:rPr lang="en-US" sz="2000" dirty="0" smtClean="0">
                <a:latin typeface="Times New Roman" panose="02020603050405020304" pitchFamily="18" charset="0"/>
                <a:cs typeface="Times New Roman" panose="02020603050405020304" pitchFamily="18" charset="0"/>
              </a:rPr>
              <a:t>[2]	T. Takano, K. </a:t>
            </a:r>
            <a:r>
              <a:rPr lang="en-US" sz="2000" dirty="0" err="1" smtClean="0">
                <a:latin typeface="Times New Roman" panose="02020603050405020304" pitchFamily="18" charset="0"/>
                <a:cs typeface="Times New Roman" panose="02020603050405020304" pitchFamily="18" charset="0"/>
              </a:rPr>
              <a:t>Ushita</a:t>
            </a:r>
            <a:r>
              <a:rPr lang="en-US" sz="2000" dirty="0">
                <a:latin typeface="Times New Roman" panose="02020603050405020304" pitchFamily="18" charset="0"/>
                <a:cs typeface="Times New Roman" panose="02020603050405020304" pitchFamily="18" charset="0"/>
              </a:rPr>
              <a:t> </a:t>
            </a:r>
            <a:r>
              <a:rPr lang="en-US" sz="2000" dirty="0" smtClean="0">
                <a:latin typeface="Times New Roman" panose="02020603050405020304" pitchFamily="18" charset="0"/>
                <a:cs typeface="Times New Roman" panose="02020603050405020304" pitchFamily="18" charset="0"/>
              </a:rPr>
              <a:t>and N. </a:t>
            </a:r>
            <a:r>
              <a:rPr lang="en-US" sz="2000" dirty="0" err="1" smtClean="0">
                <a:latin typeface="Times New Roman" panose="02020603050405020304" pitchFamily="18" charset="0"/>
                <a:cs typeface="Times New Roman" panose="02020603050405020304" pitchFamily="18" charset="0"/>
              </a:rPr>
              <a:t>Aoyahma</a:t>
            </a:r>
            <a:r>
              <a:rPr lang="en-US" sz="2000" dirty="0" smtClean="0">
                <a:latin typeface="Times New Roman" panose="02020603050405020304" pitchFamily="18" charset="0"/>
                <a:cs typeface="Times New Roman" panose="02020603050405020304" pitchFamily="18" charset="0"/>
              </a:rPr>
              <a:t>, “Intruder Detection System by Image </a:t>
            </a:r>
            <a:r>
              <a:rPr lang="en-US" sz="2000" dirty="0">
                <a:latin typeface="Times New Roman" panose="02020603050405020304" pitchFamily="18" charset="0"/>
                <a:cs typeface="Times New Roman" panose="02020603050405020304" pitchFamily="18" charset="0"/>
              </a:rPr>
              <a:t>Processing”, </a:t>
            </a:r>
            <a:r>
              <a:rPr lang="en-US" sz="2000" dirty="0" smtClean="0">
                <a:latin typeface="Times New Roman" panose="02020603050405020304" pitchFamily="18" charset="0"/>
                <a:cs typeface="Times New Roman" panose="02020603050405020304" pitchFamily="18" charset="0"/>
              </a:rPr>
              <a:t>Proceedings </a:t>
            </a:r>
            <a:r>
              <a:rPr lang="en-US" sz="2000" dirty="0">
                <a:latin typeface="Times New Roman" panose="02020603050405020304" pitchFamily="18" charset="0"/>
                <a:cs typeface="Times New Roman" panose="02020603050405020304" pitchFamily="18" charset="0"/>
              </a:rPr>
              <a:t>of IEEE International Carnahan Conference on Security </a:t>
            </a:r>
            <a:r>
              <a:rPr lang="en-US" sz="2000" dirty="0" smtClean="0">
                <a:latin typeface="Times New Roman" panose="02020603050405020304" pitchFamily="18" charset="0"/>
                <a:cs typeface="Times New Roman" panose="02020603050405020304" pitchFamily="18" charset="0"/>
              </a:rPr>
              <a:t>Technology, pp 102-107</a:t>
            </a:r>
            <a:r>
              <a:rPr lang="en-US" sz="2000" dirty="0">
                <a:latin typeface="Times New Roman" panose="02020603050405020304" pitchFamily="18" charset="0"/>
                <a:cs typeface="Times New Roman" panose="02020603050405020304" pitchFamily="18" charset="0"/>
              </a:rPr>
              <a:t>, </a:t>
            </a:r>
            <a:r>
              <a:rPr lang="en-US" sz="2000" dirty="0" smtClean="0">
                <a:latin typeface="Times New Roman" panose="02020603050405020304" pitchFamily="18" charset="0"/>
                <a:cs typeface="Times New Roman" panose="02020603050405020304" pitchFamily="18" charset="0"/>
              </a:rPr>
              <a:t>August 2002, </a:t>
            </a:r>
            <a:r>
              <a:rPr lang="en-US" sz="2000" dirty="0">
                <a:latin typeface="Times New Roman" panose="02020603050405020304" pitchFamily="18" charset="0"/>
                <a:cs typeface="Times New Roman" panose="02020603050405020304" pitchFamily="18" charset="0"/>
              </a:rPr>
              <a:t>Albuquerque of </a:t>
            </a:r>
            <a:r>
              <a:rPr lang="en-US" sz="2000" dirty="0" smtClean="0">
                <a:latin typeface="Times New Roman" panose="02020603050405020304" pitchFamily="18" charset="0"/>
                <a:cs typeface="Times New Roman" panose="02020603050405020304" pitchFamily="18" charset="0"/>
              </a:rPr>
              <a:t>USA.</a:t>
            </a:r>
          </a:p>
          <a:p>
            <a:pPr marL="457200" indent="-457200" algn="just">
              <a:buNone/>
            </a:pPr>
            <a:r>
              <a:rPr lang="en-US" sz="2000" dirty="0" smtClean="0">
                <a:latin typeface="Times New Roman" panose="02020603050405020304" pitchFamily="18" charset="0"/>
                <a:cs typeface="Times New Roman" panose="02020603050405020304" pitchFamily="18" charset="0"/>
              </a:rPr>
              <a:t>[3] Masahisa, Hitoshi, </a:t>
            </a:r>
            <a:r>
              <a:rPr lang="en-US" sz="2000" dirty="0" err="1" smtClean="0">
                <a:latin typeface="Times New Roman" panose="02020603050405020304" pitchFamily="18" charset="0"/>
                <a:cs typeface="Times New Roman" panose="02020603050405020304" pitchFamily="18" charset="0"/>
              </a:rPr>
              <a:t>Kimiharu</a:t>
            </a:r>
            <a:r>
              <a:rPr lang="en-US" sz="2000" dirty="0" smtClean="0">
                <a:latin typeface="Times New Roman" panose="02020603050405020304" pitchFamily="18" charset="0"/>
                <a:cs typeface="Times New Roman" panose="02020603050405020304" pitchFamily="18" charset="0"/>
              </a:rPr>
              <a:t> and Toshio, “Image Processing Method for Intruder Detection around Power Line Towers”, IAPR Workshops on Machine Vision Application, pp 353-358, December 1992, Tokyo.</a:t>
            </a:r>
          </a:p>
          <a:p>
            <a:pPr marL="457200" lvl="0" indent="-457200" algn="just">
              <a:buNone/>
            </a:pPr>
            <a:r>
              <a:rPr lang="en-US" sz="2000" dirty="0" smtClean="0">
                <a:latin typeface="Times New Roman" panose="02020603050405020304" pitchFamily="18" charset="0"/>
                <a:cs typeface="Times New Roman" panose="02020603050405020304" pitchFamily="18" charset="0"/>
              </a:rPr>
              <a:t>[4</a:t>
            </a:r>
            <a:r>
              <a:rPr lang="en-US" sz="2000" dirty="0" smtClean="0">
                <a:latin typeface="Times New Roman" panose="02020603050405020304" pitchFamily="18" charset="0"/>
                <a:cs typeface="Times New Roman" panose="02020603050405020304" pitchFamily="18" charset="0"/>
              </a:rPr>
              <a:t>] </a:t>
            </a:r>
            <a:r>
              <a:rPr lang="en-US" sz="2000" dirty="0" err="1"/>
              <a:t>Muzammil</a:t>
            </a:r>
            <a:r>
              <a:rPr lang="en-US" sz="2000" dirty="0"/>
              <a:t> Bashir, </a:t>
            </a:r>
            <a:r>
              <a:rPr lang="en-US" sz="2000" dirty="0" err="1"/>
              <a:t>Elke</a:t>
            </a:r>
            <a:r>
              <a:rPr lang="en-US" sz="2000" dirty="0"/>
              <a:t> A. </a:t>
            </a:r>
            <a:r>
              <a:rPr lang="en-US" sz="2000" dirty="0" err="1"/>
              <a:t>Rundensteiner</a:t>
            </a:r>
            <a:r>
              <a:rPr lang="en-US" sz="2000" dirty="0"/>
              <a:t> and </a:t>
            </a:r>
            <a:r>
              <a:rPr lang="en-US" sz="2000" dirty="0" err="1"/>
              <a:t>Ramoza</a:t>
            </a:r>
            <a:r>
              <a:rPr lang="en-US" sz="2000" dirty="0"/>
              <a:t> </a:t>
            </a:r>
            <a:r>
              <a:rPr lang="en-US" sz="2000" dirty="0" err="1"/>
              <a:t>Ahsan</a:t>
            </a:r>
            <a:r>
              <a:rPr lang="en-US" sz="2000" dirty="0"/>
              <a:t>, “A deep learning approach to trespassing detection using video surveillance data”, Processing of IEEE International Conference on Big Data, pp.3535-3540, May 2019.</a:t>
            </a:r>
          </a:p>
          <a:p>
            <a:pPr marL="457200" lvl="0" indent="-457200" algn="just">
              <a:buNone/>
            </a:pPr>
            <a:r>
              <a:rPr lang="en-US" sz="2000" dirty="0" smtClean="0">
                <a:latin typeface="Times New Roman" panose="02020603050405020304" pitchFamily="18" charset="0"/>
                <a:cs typeface="Times New Roman" panose="02020603050405020304" pitchFamily="18" charset="0"/>
              </a:rPr>
              <a:t>[5] </a:t>
            </a:r>
            <a:r>
              <a:rPr lang="en-US" sz="2000" dirty="0" err="1"/>
              <a:t>Sapana</a:t>
            </a:r>
            <a:r>
              <a:rPr lang="en-US" sz="2000" dirty="0"/>
              <a:t> K. Mishra and </a:t>
            </a:r>
            <a:r>
              <a:rPr lang="en-US" sz="2000" dirty="0" err="1"/>
              <a:t>Kanchan</a:t>
            </a:r>
            <a:r>
              <a:rPr lang="en-US" sz="2000" dirty="0"/>
              <a:t> .S </a:t>
            </a:r>
            <a:r>
              <a:rPr lang="en-US" sz="2000" dirty="0" err="1"/>
              <a:t>Bhagat</a:t>
            </a:r>
            <a:r>
              <a:rPr lang="en-US" sz="2000" dirty="0"/>
              <a:t>, “Human Motion Detection and Video Surveillance Using MATLAB”, International Journal of Scientific Engineering and Research (IJSER), Vol. 3, </a:t>
            </a:r>
            <a:r>
              <a:rPr lang="en-US" sz="2000" dirty="0" err="1"/>
              <a:t>pp</a:t>
            </a:r>
            <a:r>
              <a:rPr lang="en-US" sz="2000" dirty="0"/>
              <a:t> 153-157, July 2015.</a:t>
            </a:r>
          </a:p>
          <a:p>
            <a:pPr marL="457200" indent="-457200" algn="just">
              <a:buNone/>
            </a:pP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1443388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itchFamily="18" charset="0"/>
                <a:cs typeface="Times New Roman" pitchFamily="18" charset="0"/>
              </a:rPr>
              <a:t>References</a:t>
            </a:r>
            <a:endParaRPr lang="en-US" dirty="0">
              <a:latin typeface="Times New Roman" pitchFamily="18" charset="0"/>
              <a:cs typeface="Times New Roman" pitchFamily="18" charset="0"/>
            </a:endParaRPr>
          </a:p>
        </p:txBody>
      </p:sp>
      <p:sp>
        <p:nvSpPr>
          <p:cNvPr id="3" name="Content Placeholder 2"/>
          <p:cNvSpPr>
            <a:spLocks noGrp="1"/>
          </p:cNvSpPr>
          <p:nvPr>
            <p:ph idx="1"/>
          </p:nvPr>
        </p:nvSpPr>
        <p:spPr>
          <a:xfrm>
            <a:off x="838200" y="1790163"/>
            <a:ext cx="10515600" cy="4386800"/>
          </a:xfrm>
        </p:spPr>
        <p:txBody>
          <a:bodyPr>
            <a:normAutofit/>
          </a:bodyPr>
          <a:lstStyle/>
          <a:p>
            <a:pPr marL="457200" lvl="0" indent="-457200" algn="just">
              <a:buNone/>
            </a:pPr>
            <a:r>
              <a:rPr lang="en-US" sz="2400" dirty="0">
                <a:latin typeface="Times New Roman" panose="02020603050405020304" pitchFamily="18" charset="0"/>
                <a:cs typeface="Times New Roman" panose="02020603050405020304" pitchFamily="18" charset="0"/>
              </a:rPr>
              <a:t>[1] </a:t>
            </a:r>
            <a:r>
              <a:rPr lang="en-US" sz="2400" dirty="0" err="1"/>
              <a:t>Wai</a:t>
            </a:r>
            <a:r>
              <a:rPr lang="en-US" sz="2400" dirty="0"/>
              <a:t> Kit Wong, </a:t>
            </a:r>
            <a:r>
              <a:rPr lang="en-US" sz="2400" dirty="0" err="1"/>
              <a:t>Zeh</a:t>
            </a:r>
            <a:r>
              <a:rPr lang="en-US" sz="2400" dirty="0"/>
              <a:t> Yang Chew, Chu </a:t>
            </a:r>
            <a:r>
              <a:rPr lang="en-US" sz="2400" dirty="0" err="1"/>
              <a:t>Kiong</a:t>
            </a:r>
            <a:r>
              <a:rPr lang="en-US" sz="2400" dirty="0"/>
              <a:t> Loo and Way Soong Lim, “An Effective Trespasser Detection System Using Thermal Camera”, International Conference on Computer Research and Development, pp. 702-707, October 2015</a:t>
            </a:r>
            <a:r>
              <a:rPr lang="en-US" sz="2400" dirty="0" smtClean="0"/>
              <a:t>.</a:t>
            </a:r>
            <a:endParaRPr lang="en-US" sz="2400" dirty="0">
              <a:latin typeface="Times New Roman" panose="02020603050405020304" pitchFamily="18" charset="0"/>
              <a:cs typeface="Times New Roman" panose="02020603050405020304" pitchFamily="18" charset="0"/>
            </a:endParaRPr>
          </a:p>
          <a:p>
            <a:pPr marL="457200" lvl="0" indent="-457200" algn="just">
              <a:buNone/>
            </a:pPr>
            <a:r>
              <a:rPr lang="en-US" sz="2400" dirty="0">
                <a:latin typeface="Times New Roman" panose="02020603050405020304" pitchFamily="18" charset="0"/>
                <a:cs typeface="Times New Roman" panose="02020603050405020304" pitchFamily="18" charset="0"/>
              </a:rPr>
              <a:t>[2]	</a:t>
            </a:r>
            <a:r>
              <a:rPr lang="en-US" sz="2400" dirty="0"/>
              <a:t> </a:t>
            </a:r>
            <a:r>
              <a:rPr lang="en-US" sz="2400" dirty="0" err="1"/>
              <a:t>Grzegorz</a:t>
            </a:r>
            <a:r>
              <a:rPr lang="en-US" sz="2400" dirty="0"/>
              <a:t> </a:t>
            </a:r>
            <a:r>
              <a:rPr lang="en-US" sz="2400" dirty="0" err="1"/>
              <a:t>Szwoch</a:t>
            </a:r>
            <a:r>
              <a:rPr lang="en-US" sz="2400" dirty="0"/>
              <a:t> and </a:t>
            </a:r>
            <a:r>
              <a:rPr lang="en-US" sz="2400" dirty="0" err="1"/>
              <a:t>Piotr</a:t>
            </a:r>
            <a:r>
              <a:rPr lang="en-US" sz="2400" dirty="0"/>
              <a:t> </a:t>
            </a:r>
            <a:r>
              <a:rPr lang="en-US" sz="2400" dirty="0" err="1"/>
              <a:t>Dalka</a:t>
            </a:r>
            <a:r>
              <a:rPr lang="en-US" sz="2400" dirty="0"/>
              <a:t>, “Detection of vehicles stopping in restricted zones in video from surveillance cameras”, Conference of Communications in Computer and Information Science, pp. 182-187, March 2019</a:t>
            </a:r>
            <a:r>
              <a:rPr lang="en-US" sz="2400" dirty="0" smtClean="0"/>
              <a:t>.</a:t>
            </a:r>
            <a:endParaRPr lang="en-US" sz="2400" dirty="0">
              <a:latin typeface="Times New Roman" panose="02020603050405020304" pitchFamily="18" charset="0"/>
              <a:cs typeface="Times New Roman" panose="02020603050405020304" pitchFamily="18" charset="0"/>
            </a:endParaRPr>
          </a:p>
          <a:p>
            <a:pPr marL="457200" indent="-457200" algn="just">
              <a:buNone/>
            </a:pPr>
            <a:r>
              <a:rPr lang="en-US" sz="2400" dirty="0">
                <a:latin typeface="Times New Roman" panose="02020603050405020304" pitchFamily="18" charset="0"/>
                <a:cs typeface="Times New Roman" panose="02020603050405020304" pitchFamily="18" charset="0"/>
              </a:rPr>
              <a:t>[3</a:t>
            </a:r>
            <a:r>
              <a:rPr lang="en-US" sz="2400" dirty="0" smtClean="0">
                <a:latin typeface="Times New Roman" panose="02020603050405020304" pitchFamily="18" charset="0"/>
                <a:cs typeface="Times New Roman" panose="02020603050405020304" pitchFamily="18" charset="0"/>
              </a:rPr>
              <a:t>]</a:t>
            </a:r>
            <a:r>
              <a:rPr lang="en-US" sz="2400" u="sng" dirty="0">
                <a:hlinkClick r:id="rId2"/>
              </a:rPr>
              <a:t> https://kittipatkampa.wordpress.com/image-segme-ntation-using-gaussian-mixture-models</a:t>
            </a:r>
            <a:r>
              <a:rPr lang="en-US" sz="2400" dirty="0"/>
              <a:t>.</a:t>
            </a:r>
          </a:p>
          <a:p>
            <a:pPr marL="457200" indent="-457200" algn="just">
              <a:buNone/>
            </a:pPr>
            <a:r>
              <a:rPr lang="en-US" sz="2400" dirty="0" smtClean="0"/>
              <a:t>[4] </a:t>
            </a:r>
            <a:r>
              <a:rPr lang="en-US" sz="2400" dirty="0"/>
              <a:t>.P. P. </a:t>
            </a:r>
            <a:r>
              <a:rPr lang="en-US" sz="2400" dirty="0" err="1"/>
              <a:t>Aung</a:t>
            </a:r>
            <a:r>
              <a:rPr lang="en-US" sz="2400" dirty="0"/>
              <a:t> and C. C. </a:t>
            </a:r>
            <a:r>
              <a:rPr lang="en-US" sz="2400" dirty="0" err="1"/>
              <a:t>Myint</a:t>
            </a:r>
            <a:r>
              <a:rPr lang="en-US" sz="2400" dirty="0"/>
              <a:t>, “Automatic Human Motion Detection and Tracking in Complex and Dynamic Environment”, International Conference on Science and Technology for Sustainable Development, pp. 375-380, November 2018.</a:t>
            </a:r>
          </a:p>
          <a:p>
            <a:pPr marL="457200" lvl="0" indent="-457200" algn="just">
              <a:buNone/>
            </a:pPr>
            <a:endParaRPr lang="en-US" sz="2400" dirty="0"/>
          </a:p>
        </p:txBody>
      </p:sp>
    </p:spTree>
    <p:extLst>
      <p:ext uri="{BB962C8B-B14F-4D97-AF65-F5344CB8AC3E}">
        <p14:creationId xmlns:p14="http://schemas.microsoft.com/office/powerpoint/2010/main" val="299090296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7368" y="2681429"/>
            <a:ext cx="10515600" cy="1325563"/>
          </a:xfrm>
        </p:spPr>
        <p:txBody>
          <a:bodyPr/>
          <a:lstStyle/>
          <a:p>
            <a:r>
              <a:rPr lang="en-US" b="1" i="1" dirty="0" smtClean="0">
                <a:solidFill>
                  <a:schemeClr val="accent2"/>
                </a:solidFill>
                <a:latin typeface="Times New Roman" pitchFamily="18" charset="0"/>
                <a:cs typeface="Times New Roman" pitchFamily="18" charset="0"/>
              </a:rPr>
              <a:t>         </a:t>
            </a:r>
            <a:r>
              <a:rPr lang="en-US" b="1" i="1" dirty="0" smtClean="0">
                <a:solidFill>
                  <a:srgbClr val="7030A0"/>
                </a:solidFill>
                <a:latin typeface="Times New Roman" pitchFamily="18" charset="0"/>
                <a:cs typeface="Times New Roman" pitchFamily="18" charset="0"/>
              </a:rPr>
              <a:t>Thank You For Your Attention</a:t>
            </a:r>
            <a:endParaRPr lang="en-US" b="1" i="1" dirty="0">
              <a:solidFill>
                <a:srgbClr val="7030A0"/>
              </a:solidFill>
              <a:latin typeface="Times New Roman" pitchFamily="18" charset="0"/>
              <a:cs typeface="Times New Roman" pitchFamily="18" charset="0"/>
            </a:endParaRPr>
          </a:p>
        </p:txBody>
      </p:sp>
      <p:sp>
        <p:nvSpPr>
          <p:cNvPr id="3" name="Content Placeholder 2"/>
          <p:cNvSpPr>
            <a:spLocks noGrp="1"/>
          </p:cNvSpPr>
          <p:nvPr>
            <p:ph idx="1"/>
          </p:nvPr>
        </p:nvSpPr>
        <p:spPr>
          <a:xfrm>
            <a:off x="6558502" y="0"/>
            <a:ext cx="10515600" cy="4351338"/>
          </a:xfrm>
        </p:spPr>
        <p:txBody>
          <a:bodyPr/>
          <a:lstStyle/>
          <a:p>
            <a:endParaRPr lang="en-US" dirty="0"/>
          </a:p>
        </p:txBody>
      </p:sp>
    </p:spTree>
    <p:extLst>
      <p:ext uri="{BB962C8B-B14F-4D97-AF65-F5344CB8AC3E}">
        <p14:creationId xmlns:p14="http://schemas.microsoft.com/office/powerpoint/2010/main" val="1798142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2706" y="230655"/>
            <a:ext cx="10515600" cy="643404"/>
          </a:xfrm>
        </p:spPr>
        <p:txBody>
          <a:bodyPr>
            <a:normAutofit fontScale="90000"/>
          </a:bodyPr>
          <a:lstStyle/>
          <a:p>
            <a:r>
              <a:rPr lang="en-US" dirty="0" smtClean="0">
                <a:latin typeface="Times New Roman" panose="02020603050405020304" pitchFamily="18" charset="0"/>
                <a:cs typeface="Times New Roman" panose="02020603050405020304" pitchFamily="18" charset="0"/>
              </a:rPr>
              <a:t>Challenges in Line Crossing Detection</a:t>
            </a: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582706" y="1059142"/>
            <a:ext cx="5481918" cy="5193739"/>
          </a:xfrm>
        </p:spPr>
        <p:txBody>
          <a:bodyPr>
            <a:normAutofit/>
          </a:bodyPr>
          <a:lstStyle/>
          <a:p>
            <a:pPr marL="457200" indent="-457200" algn="just">
              <a:buFont typeface="Wingdings" panose="05000000000000000000" pitchFamily="2" charset="2"/>
              <a:buChar char="Ø"/>
            </a:pPr>
            <a:r>
              <a:rPr lang="en-US" sz="2400" dirty="0" smtClean="0">
                <a:latin typeface="Times New Roman" panose="02020603050405020304" pitchFamily="18" charset="0"/>
                <a:cs typeface="Times New Roman" panose="02020603050405020304" pitchFamily="18" charset="0"/>
              </a:rPr>
              <a:t>The common problem is pre-defined </a:t>
            </a:r>
            <a:r>
              <a:rPr lang="en-US" sz="2400" b="1" dirty="0" smtClean="0">
                <a:latin typeface="Times New Roman" panose="02020603050405020304" pitchFamily="18" charset="0"/>
                <a:cs typeface="Times New Roman" panose="02020603050405020304" pitchFamily="18" charset="0"/>
              </a:rPr>
              <a:t>fixed line </a:t>
            </a:r>
            <a:r>
              <a:rPr lang="en-US" sz="2400" dirty="0" smtClean="0">
                <a:latin typeface="Times New Roman" panose="02020603050405020304" pitchFamily="18" charset="0"/>
                <a:cs typeface="Times New Roman" panose="02020603050405020304" pitchFamily="18" charset="0"/>
              </a:rPr>
              <a:t>which</a:t>
            </a:r>
            <a:r>
              <a:rPr lang="en-US" sz="2400" b="1" dirty="0" smtClean="0">
                <a:latin typeface="Times New Roman" panose="02020603050405020304" pitchFamily="18" charset="0"/>
                <a:cs typeface="Times New Roman" panose="02020603050405020304" pitchFamily="18" charset="0"/>
              </a:rPr>
              <a:t> </a:t>
            </a:r>
            <a:r>
              <a:rPr lang="en-US" sz="2400" dirty="0" smtClean="0">
                <a:latin typeface="Times New Roman" panose="02020603050405020304" pitchFamily="18" charset="0"/>
                <a:cs typeface="Times New Roman" panose="02020603050405020304" pitchFamily="18" charset="0"/>
              </a:rPr>
              <a:t>is the boundary between restricted and allowable area. It can be used for only the specific application area.</a:t>
            </a:r>
          </a:p>
          <a:p>
            <a:pPr marL="457200" indent="-457200" algn="just">
              <a:buFont typeface="Wingdings" panose="05000000000000000000" pitchFamily="2" charset="2"/>
              <a:buChar char="Ø"/>
            </a:pPr>
            <a:endParaRPr lang="en-US" sz="2400" dirty="0" smtClean="0">
              <a:latin typeface="Times New Roman" panose="02020603050405020304" pitchFamily="18" charset="0"/>
              <a:cs typeface="Times New Roman" panose="02020603050405020304" pitchFamily="18" charset="0"/>
            </a:endParaRPr>
          </a:p>
          <a:p>
            <a:pPr marL="457200" indent="-457200" algn="just">
              <a:buFont typeface="Wingdings" panose="05000000000000000000" pitchFamily="2" charset="2"/>
              <a:buChar char="Ø"/>
            </a:pPr>
            <a:r>
              <a:rPr lang="en-US" sz="2400" dirty="0" smtClean="0">
                <a:latin typeface="Times New Roman" panose="02020603050405020304" pitchFamily="18" charset="0"/>
                <a:cs typeface="Times New Roman" panose="02020603050405020304" pitchFamily="18" charset="0"/>
              </a:rPr>
              <a:t>When we want to change the line in another place, how can we do?</a:t>
            </a:r>
          </a:p>
          <a:p>
            <a:pPr marL="457200" indent="-457200" algn="just">
              <a:buFont typeface="Wingdings" panose="05000000000000000000" pitchFamily="2" charset="2"/>
              <a:buChar char="Ø"/>
            </a:pPr>
            <a:r>
              <a:rPr lang="en-US" sz="2400" dirty="0" smtClean="0">
                <a:latin typeface="Times New Roman" panose="02020603050405020304" pitchFamily="18" charset="0"/>
                <a:cs typeface="Times New Roman" panose="02020603050405020304" pitchFamily="18" charset="0"/>
              </a:rPr>
              <a:t>At least, we have to configure this setting again.</a:t>
            </a:r>
          </a:p>
        </p:txBody>
      </p:sp>
      <p:pic>
        <p:nvPicPr>
          <p:cNvPr id="4" name="HIKVISION VIDEO ANALYTICS CROSS LINE">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378390" y="1059143"/>
            <a:ext cx="5644628" cy="3455895"/>
          </a:xfrm>
          <a:prstGeom prst="rect">
            <a:avLst/>
          </a:prstGeom>
        </p:spPr>
      </p:pic>
      <p:sp>
        <p:nvSpPr>
          <p:cNvPr id="5" name="Rectangle 4"/>
          <p:cNvSpPr/>
          <p:nvPr/>
        </p:nvSpPr>
        <p:spPr>
          <a:xfrm>
            <a:off x="7118562" y="4831550"/>
            <a:ext cx="4904456" cy="369332"/>
          </a:xfrm>
          <a:prstGeom prst="rect">
            <a:avLst/>
          </a:prstGeom>
        </p:spPr>
        <p:txBody>
          <a:bodyPr wrap="square">
            <a:spAutoFit/>
          </a:bodyPr>
          <a:lstStyle/>
          <a:p>
            <a:r>
              <a:rPr lang="en-US" dirty="0"/>
              <a:t>https://www.youtube.com/watch?v=zGTXbxcH4TA</a:t>
            </a:r>
          </a:p>
        </p:txBody>
      </p:sp>
    </p:spTree>
    <p:extLst>
      <p:ext uri="{BB962C8B-B14F-4D97-AF65-F5344CB8AC3E}">
        <p14:creationId xmlns:p14="http://schemas.microsoft.com/office/powerpoint/2010/main" val="95326759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49057" mute="1">
                <p:cTn id="7" fill="hold" display="0">
                  <p:stCondLst>
                    <p:cond delay="indefinite"/>
                  </p:stCondLst>
                </p:cTn>
                <p:tgtEl>
                  <p:spTgt spid="4"/>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2706" y="230655"/>
            <a:ext cx="10515600" cy="643404"/>
          </a:xfrm>
        </p:spPr>
        <p:txBody>
          <a:bodyPr>
            <a:normAutofit fontScale="90000"/>
          </a:bodyPr>
          <a:lstStyle/>
          <a:p>
            <a:r>
              <a:rPr lang="en-US" dirty="0" smtClean="0">
                <a:latin typeface="Times New Roman" panose="02020603050405020304" pitchFamily="18" charset="0"/>
                <a:cs typeface="Times New Roman" panose="02020603050405020304" pitchFamily="18" charset="0"/>
              </a:rPr>
              <a:t>Challenges in Line Crossing Detection</a:t>
            </a: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582706" y="1059142"/>
            <a:ext cx="5750859" cy="5193739"/>
          </a:xfrm>
        </p:spPr>
        <p:txBody>
          <a:bodyPr>
            <a:normAutofit/>
          </a:bodyPr>
          <a:lstStyle/>
          <a:p>
            <a:pPr marL="457200" indent="-457200" algn="just">
              <a:buFont typeface="Wingdings" panose="05000000000000000000" pitchFamily="2" charset="2"/>
              <a:buChar char="Ø"/>
            </a:pPr>
            <a:r>
              <a:rPr lang="en-US" sz="2400" dirty="0" smtClean="0">
                <a:latin typeface="Times New Roman" panose="02020603050405020304" pitchFamily="18" charset="0"/>
                <a:cs typeface="Times New Roman" panose="02020603050405020304" pitchFamily="18" charset="0"/>
              </a:rPr>
              <a:t>Next is the position of camera and object.</a:t>
            </a:r>
          </a:p>
          <a:p>
            <a:pPr marL="457200" indent="-457200" algn="just">
              <a:buFont typeface="Wingdings" panose="05000000000000000000" pitchFamily="2" charset="2"/>
              <a:buChar char="Ø"/>
            </a:pPr>
            <a:r>
              <a:rPr lang="en-US" sz="2400" dirty="0" smtClean="0">
                <a:latin typeface="Times New Roman" panose="02020603050405020304" pitchFamily="18" charset="0"/>
                <a:cs typeface="Times New Roman" panose="02020603050405020304" pitchFamily="18" charset="0"/>
              </a:rPr>
              <a:t>In the figure, which car is crossing the line?</a:t>
            </a:r>
          </a:p>
          <a:p>
            <a:pPr marL="457200" indent="-457200" algn="just">
              <a:buFont typeface="Wingdings" panose="05000000000000000000" pitchFamily="2" charset="2"/>
              <a:buChar char="Ø"/>
            </a:pPr>
            <a:r>
              <a:rPr lang="en-US" sz="2400" dirty="0" smtClean="0">
                <a:latin typeface="Times New Roman" panose="02020603050405020304" pitchFamily="18" charset="0"/>
                <a:cs typeface="Times New Roman" panose="02020603050405020304" pitchFamily="18" charset="0"/>
              </a:rPr>
              <a:t>The car in right side is crossing the line.</a:t>
            </a:r>
          </a:p>
          <a:p>
            <a:pPr marL="457200" indent="-457200" algn="just">
              <a:buFont typeface="Wingdings" panose="05000000000000000000" pitchFamily="2" charset="2"/>
              <a:buChar char="Ø"/>
            </a:pPr>
            <a:r>
              <a:rPr lang="en-US" sz="2400" dirty="0" smtClean="0">
                <a:latin typeface="Times New Roman" panose="02020603050405020304" pitchFamily="18" charset="0"/>
                <a:cs typeface="Times New Roman" panose="02020603050405020304" pitchFamily="18" charset="0"/>
              </a:rPr>
              <a:t>The car in left side is not.</a:t>
            </a:r>
          </a:p>
          <a:p>
            <a:pPr marL="457200" indent="-457200" algn="just">
              <a:buFont typeface="Wingdings" panose="05000000000000000000" pitchFamily="2" charset="2"/>
              <a:buChar char="Ø"/>
            </a:pPr>
            <a:r>
              <a:rPr lang="en-US" sz="2400" dirty="0" smtClean="0">
                <a:latin typeface="Times New Roman" panose="02020603050405020304" pitchFamily="18" charset="0"/>
                <a:cs typeface="Times New Roman" panose="02020603050405020304" pitchFamily="18" charset="0"/>
              </a:rPr>
              <a:t>In really, the two car have not cross the line yet.</a:t>
            </a:r>
          </a:p>
          <a:p>
            <a:pPr marL="457200" indent="-457200" algn="just">
              <a:buFont typeface="Wingdings" panose="05000000000000000000" pitchFamily="2" charset="2"/>
              <a:buChar char="Ø"/>
            </a:pPr>
            <a:r>
              <a:rPr lang="en-US" sz="2400" dirty="0" smtClean="0">
                <a:latin typeface="Times New Roman" panose="02020603050405020304" pitchFamily="18" charset="0"/>
                <a:cs typeface="Times New Roman" panose="02020603050405020304" pitchFamily="18" charset="0"/>
              </a:rPr>
              <a:t>As the camera is behind the right side car, some portions of the car is overlap on the line, we think that the right side car has been crossed the line.</a:t>
            </a:r>
          </a:p>
          <a:p>
            <a:pPr marL="457200" indent="-457200" algn="just">
              <a:buFont typeface="Wingdings" panose="05000000000000000000" pitchFamily="2" charset="2"/>
              <a:buChar char="Ø"/>
            </a:pPr>
            <a:r>
              <a:rPr lang="en-US" sz="2400" dirty="0" smtClean="0">
                <a:latin typeface="Times New Roman" panose="02020603050405020304" pitchFamily="18" charset="0"/>
                <a:cs typeface="Times New Roman" panose="02020603050405020304" pitchFamily="18" charset="0"/>
              </a:rPr>
              <a:t>Actually, it has not been crossed yet.</a:t>
            </a:r>
          </a:p>
          <a:p>
            <a:pPr marL="457200" indent="-457200" algn="just">
              <a:buFont typeface="Wingdings" panose="05000000000000000000" pitchFamily="2" charset="2"/>
              <a:buChar char="Ø"/>
            </a:pPr>
            <a:endParaRPr lang="en-US" sz="2400" dirty="0" smtClean="0">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48181" y="874059"/>
            <a:ext cx="5488522" cy="3792070"/>
          </a:xfrm>
          <a:prstGeom prst="rect">
            <a:avLst/>
          </a:prstGeom>
        </p:spPr>
      </p:pic>
    </p:spTree>
    <p:extLst>
      <p:ext uri="{BB962C8B-B14F-4D97-AF65-F5344CB8AC3E}">
        <p14:creationId xmlns:p14="http://schemas.microsoft.com/office/powerpoint/2010/main" val="202289483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2706" y="230655"/>
            <a:ext cx="10515600" cy="643404"/>
          </a:xfrm>
        </p:spPr>
        <p:txBody>
          <a:bodyPr>
            <a:normAutofit fontScale="90000"/>
          </a:bodyPr>
          <a:lstStyle/>
          <a:p>
            <a:r>
              <a:rPr lang="en-US" dirty="0" smtClean="0">
                <a:latin typeface="Times New Roman" panose="02020603050405020304" pitchFamily="18" charset="0"/>
                <a:cs typeface="Times New Roman" panose="02020603050405020304" pitchFamily="18" charset="0"/>
              </a:rPr>
              <a:t>Existing Methods</a:t>
            </a: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582707" y="1059142"/>
            <a:ext cx="3868270" cy="5193739"/>
          </a:xfrm>
        </p:spPr>
        <p:txBody>
          <a:bodyPr>
            <a:normAutofit/>
          </a:bodyPr>
          <a:lstStyle/>
          <a:p>
            <a:pPr marL="0" indent="0" algn="just">
              <a:buNone/>
            </a:pPr>
            <a:r>
              <a:rPr lang="en-US" sz="2400" dirty="0" smtClean="0">
                <a:latin typeface="Times New Roman" panose="02020603050405020304" pitchFamily="18" charset="0"/>
                <a:cs typeface="Times New Roman" panose="02020603050405020304" pitchFamily="18" charset="0"/>
              </a:rPr>
              <a:t>Depending on Size and Area of object overlapping [1], [2]</a:t>
            </a:r>
          </a:p>
          <a:p>
            <a:pPr marL="457200" indent="-457200" algn="just">
              <a:buFont typeface="Wingdings" panose="05000000000000000000" pitchFamily="2" charset="2"/>
              <a:buChar char="Ø"/>
            </a:pPr>
            <a:endParaRPr lang="en-US" sz="2400" dirty="0" smtClean="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stretch>
            <a:fillRect/>
          </a:stretch>
        </p:blipFill>
        <p:spPr>
          <a:xfrm>
            <a:off x="582706" y="1801625"/>
            <a:ext cx="3140114" cy="2048247"/>
          </a:xfrm>
          <a:prstGeom prst="rect">
            <a:avLst/>
          </a:prstGeom>
        </p:spPr>
      </p:pic>
      <p:pic>
        <p:nvPicPr>
          <p:cNvPr id="5" name="Picture 4"/>
          <p:cNvPicPr>
            <a:picLocks noChangeAspect="1"/>
          </p:cNvPicPr>
          <p:nvPr/>
        </p:nvPicPr>
        <p:blipFill>
          <a:blip r:embed="rId3"/>
          <a:stretch>
            <a:fillRect/>
          </a:stretch>
        </p:blipFill>
        <p:spPr>
          <a:xfrm>
            <a:off x="582706" y="4034955"/>
            <a:ext cx="3021106" cy="2403009"/>
          </a:xfrm>
          <a:prstGeom prst="rect">
            <a:avLst/>
          </a:prstGeom>
        </p:spPr>
      </p:pic>
      <p:sp>
        <p:nvSpPr>
          <p:cNvPr id="7" name="Content Placeholder 2"/>
          <p:cNvSpPr txBox="1">
            <a:spLocks/>
          </p:cNvSpPr>
          <p:nvPr/>
        </p:nvSpPr>
        <p:spPr>
          <a:xfrm>
            <a:off x="5974977" y="874059"/>
            <a:ext cx="5750857" cy="59362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Font typeface="Arial" panose="020B0604020202020204" pitchFamily="34" charset="0"/>
              <a:buNone/>
            </a:pPr>
            <a:r>
              <a:rPr lang="en-US" sz="2400" dirty="0" smtClean="0">
                <a:latin typeface="Times New Roman" panose="02020603050405020304" pitchFamily="18" charset="0"/>
                <a:cs typeface="Times New Roman" panose="02020603050405020304" pitchFamily="18" charset="0"/>
              </a:rPr>
              <a:t>Depending on brightness and histogram [3]</a:t>
            </a:r>
          </a:p>
          <a:p>
            <a:pPr marL="457200" indent="-457200" algn="just">
              <a:buFont typeface="Wingdings" panose="05000000000000000000" pitchFamily="2" charset="2"/>
              <a:buChar char="Ø"/>
            </a:pPr>
            <a:endParaRPr lang="en-US" sz="2400" dirty="0" smtClean="0">
              <a:latin typeface="Times New Roman" panose="02020603050405020304" pitchFamily="18" charset="0"/>
              <a:cs typeface="Times New Roman" panose="02020603050405020304" pitchFamily="18" charset="0"/>
            </a:endParaRPr>
          </a:p>
        </p:txBody>
      </p:sp>
      <p:pic>
        <p:nvPicPr>
          <p:cNvPr id="8" name="Picture 7"/>
          <p:cNvPicPr>
            <a:picLocks noChangeAspect="1"/>
          </p:cNvPicPr>
          <p:nvPr/>
        </p:nvPicPr>
        <p:blipFill>
          <a:blip r:embed="rId4"/>
          <a:stretch>
            <a:fillRect/>
          </a:stretch>
        </p:blipFill>
        <p:spPr>
          <a:xfrm>
            <a:off x="5382811" y="1467688"/>
            <a:ext cx="3184258" cy="3790112"/>
          </a:xfrm>
          <a:prstGeom prst="rect">
            <a:avLst/>
          </a:prstGeom>
        </p:spPr>
      </p:pic>
      <p:pic>
        <p:nvPicPr>
          <p:cNvPr id="9" name="Picture 8"/>
          <p:cNvPicPr>
            <a:picLocks noChangeAspect="1"/>
          </p:cNvPicPr>
          <p:nvPr/>
        </p:nvPicPr>
        <p:blipFill>
          <a:blip r:embed="rId5"/>
          <a:stretch>
            <a:fillRect/>
          </a:stretch>
        </p:blipFill>
        <p:spPr>
          <a:xfrm>
            <a:off x="8850405" y="1520449"/>
            <a:ext cx="3068157" cy="3684590"/>
          </a:xfrm>
          <a:prstGeom prst="rect">
            <a:avLst/>
          </a:prstGeom>
        </p:spPr>
      </p:pic>
      <p:sp>
        <p:nvSpPr>
          <p:cNvPr id="10" name="Content Placeholder 2"/>
          <p:cNvSpPr txBox="1">
            <a:spLocks/>
          </p:cNvSpPr>
          <p:nvPr/>
        </p:nvSpPr>
        <p:spPr>
          <a:xfrm>
            <a:off x="5006789" y="5853388"/>
            <a:ext cx="6598023" cy="593629"/>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Font typeface="Arial" panose="020B0604020202020204" pitchFamily="34" charset="0"/>
              <a:buNone/>
            </a:pPr>
            <a:r>
              <a:rPr lang="en-US" sz="2600" b="1" dirty="0" smtClean="0">
                <a:solidFill>
                  <a:srgbClr val="FF0000"/>
                </a:solidFill>
                <a:latin typeface="Times New Roman" panose="02020603050405020304" pitchFamily="18" charset="0"/>
                <a:cs typeface="Times New Roman" panose="02020603050405020304" pitchFamily="18" charset="0"/>
              </a:rPr>
              <a:t>Note that these methods will be wrong in the condition of previous slide.</a:t>
            </a:r>
          </a:p>
          <a:p>
            <a:pPr marL="457200" indent="-457200" algn="just">
              <a:buFont typeface="Wingdings" panose="05000000000000000000" pitchFamily="2" charset="2"/>
              <a:buChar char="Ø"/>
            </a:pPr>
            <a:endParaRPr lang="en-US" sz="2400" dirty="0" smtClean="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7383440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2706" y="230655"/>
            <a:ext cx="10515600" cy="643404"/>
          </a:xfrm>
        </p:spPr>
        <p:txBody>
          <a:bodyPr>
            <a:normAutofit fontScale="90000"/>
          </a:bodyPr>
          <a:lstStyle/>
          <a:p>
            <a:r>
              <a:rPr lang="en-US" dirty="0" smtClean="0">
                <a:latin typeface="Times New Roman" panose="02020603050405020304" pitchFamily="18" charset="0"/>
                <a:cs typeface="Times New Roman" panose="02020603050405020304" pitchFamily="18" charset="0"/>
              </a:rPr>
              <a:t>Proposed System Flow Diagram</a:t>
            </a:r>
            <a:endParaRPr lang="en-US" dirty="0">
              <a:latin typeface="Times New Roman" panose="02020603050405020304" pitchFamily="18" charset="0"/>
              <a:cs typeface="Times New Roman" panose="02020603050405020304" pitchFamily="18" charset="0"/>
            </a:endParaRPr>
          </a:p>
        </p:txBody>
      </p:sp>
      <p:grpSp>
        <p:nvGrpSpPr>
          <p:cNvPr id="67" name="Group 66"/>
          <p:cNvGrpSpPr/>
          <p:nvPr/>
        </p:nvGrpSpPr>
        <p:grpSpPr>
          <a:xfrm>
            <a:off x="551970" y="653936"/>
            <a:ext cx="11133524" cy="5989124"/>
            <a:chOff x="551970" y="559807"/>
            <a:chExt cx="11133524" cy="5989124"/>
          </a:xfrm>
        </p:grpSpPr>
        <p:grpSp>
          <p:nvGrpSpPr>
            <p:cNvPr id="60" name="Group 59"/>
            <p:cNvGrpSpPr/>
            <p:nvPr/>
          </p:nvGrpSpPr>
          <p:grpSpPr>
            <a:xfrm>
              <a:off x="551970" y="559807"/>
              <a:ext cx="11133524" cy="5989124"/>
              <a:chOff x="551970" y="559807"/>
              <a:chExt cx="11133524" cy="5989124"/>
            </a:xfrm>
          </p:grpSpPr>
          <p:grpSp>
            <p:nvGrpSpPr>
              <p:cNvPr id="49" name="Group 48"/>
              <p:cNvGrpSpPr/>
              <p:nvPr/>
            </p:nvGrpSpPr>
            <p:grpSpPr>
              <a:xfrm>
                <a:off x="551970" y="559807"/>
                <a:ext cx="10705728" cy="5989124"/>
                <a:chOff x="229242" y="506019"/>
                <a:chExt cx="10705728" cy="5989124"/>
              </a:xfrm>
            </p:grpSpPr>
            <p:grpSp>
              <p:nvGrpSpPr>
                <p:cNvPr id="9" name="Group 8"/>
                <p:cNvGrpSpPr/>
                <p:nvPr/>
              </p:nvGrpSpPr>
              <p:grpSpPr>
                <a:xfrm>
                  <a:off x="2891326" y="945027"/>
                  <a:ext cx="2399555" cy="930625"/>
                  <a:chOff x="1290918" y="2767314"/>
                  <a:chExt cx="2399555" cy="930625"/>
                </a:xfrm>
              </p:grpSpPr>
              <p:sp>
                <p:nvSpPr>
                  <p:cNvPr id="6" name="Rectangle 5"/>
                  <p:cNvSpPr/>
                  <p:nvPr/>
                </p:nvSpPr>
                <p:spPr>
                  <a:xfrm>
                    <a:off x="1290918" y="2971798"/>
                    <a:ext cx="2151529" cy="72614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9144" tIns="9144" rIns="9144" bIns="9144" rtlCol="0" anchor="ctr"/>
                  <a:lstStyle/>
                  <a:p>
                    <a:pPr algn="ctr"/>
                    <a:endParaRPr lang="en-US" dirty="0">
                      <a:solidFill>
                        <a:schemeClr val="tx1"/>
                      </a:solidFill>
                    </a:endParaRPr>
                  </a:p>
                </p:txBody>
              </p:sp>
              <p:sp>
                <p:nvSpPr>
                  <p:cNvPr id="7" name="Rectangle 6"/>
                  <p:cNvSpPr/>
                  <p:nvPr/>
                </p:nvSpPr>
                <p:spPr>
                  <a:xfrm>
                    <a:off x="1407674" y="2884070"/>
                    <a:ext cx="2151529" cy="72614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9144" tIns="9144" rIns="9144" bIns="9144" rtlCol="0" anchor="ctr"/>
                  <a:lstStyle/>
                  <a:p>
                    <a:pPr algn="ctr"/>
                    <a:endParaRPr lang="en-US" dirty="0">
                      <a:solidFill>
                        <a:schemeClr val="tx1"/>
                      </a:solidFill>
                    </a:endParaRPr>
                  </a:p>
                </p:txBody>
              </p:sp>
              <p:sp>
                <p:nvSpPr>
                  <p:cNvPr id="8" name="Rectangle 7"/>
                  <p:cNvSpPr/>
                  <p:nvPr/>
                </p:nvSpPr>
                <p:spPr>
                  <a:xfrm>
                    <a:off x="1538944" y="2767314"/>
                    <a:ext cx="2151529" cy="72614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9144" tIns="9144" rIns="9144" bIns="9144" rtlCol="0" anchor="ctr"/>
                  <a:lstStyle/>
                  <a:p>
                    <a:pPr algn="ctr"/>
                    <a:r>
                      <a:rPr lang="en-US" dirty="0" smtClean="0">
                        <a:solidFill>
                          <a:schemeClr val="tx1"/>
                        </a:solidFill>
                      </a:rPr>
                      <a:t>Frame segmentation</a:t>
                    </a:r>
                    <a:endParaRPr lang="en-US" dirty="0">
                      <a:solidFill>
                        <a:schemeClr val="tx1"/>
                      </a:solidFill>
                    </a:endParaRPr>
                  </a:p>
                </p:txBody>
              </p:sp>
            </p:grpSp>
            <p:sp>
              <p:nvSpPr>
                <p:cNvPr id="10" name="Rectangle 9"/>
                <p:cNvSpPr/>
                <p:nvPr/>
              </p:nvSpPr>
              <p:spPr>
                <a:xfrm>
                  <a:off x="5730577" y="801856"/>
                  <a:ext cx="2266570" cy="106728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9144" tIns="9144" rIns="9144" bIns="9144" rtlCol="0" anchor="ctr"/>
                <a:lstStyle/>
                <a:p>
                  <a:pPr algn="ctr"/>
                  <a:r>
                    <a:rPr lang="en-US" dirty="0" smtClean="0">
                      <a:solidFill>
                        <a:schemeClr val="tx1"/>
                      </a:solidFill>
                    </a:rPr>
                    <a:t>Motion Object Detection using GMM</a:t>
                  </a:r>
                  <a:endParaRPr lang="en-US" dirty="0">
                    <a:solidFill>
                      <a:schemeClr val="tx1"/>
                    </a:solidFill>
                  </a:endParaRPr>
                </a:p>
              </p:txBody>
            </p:sp>
            <p:sp>
              <p:nvSpPr>
                <p:cNvPr id="12" name="Parallelogram 11"/>
                <p:cNvSpPr/>
                <p:nvPr/>
              </p:nvSpPr>
              <p:spPr>
                <a:xfrm>
                  <a:off x="576517" y="1061783"/>
                  <a:ext cx="1682590" cy="699248"/>
                </a:xfrm>
                <a:prstGeom prst="parallelogram">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Input</a:t>
                  </a:r>
                  <a:r>
                    <a:rPr lang="en-US" dirty="0" smtClean="0">
                      <a:solidFill>
                        <a:srgbClr val="00B050"/>
                      </a:solidFill>
                    </a:rPr>
                    <a:t> </a:t>
                  </a:r>
                  <a:r>
                    <a:rPr lang="en-US" dirty="0" smtClean="0">
                      <a:solidFill>
                        <a:schemeClr val="tx1"/>
                      </a:solidFill>
                    </a:rPr>
                    <a:t>video</a:t>
                  </a:r>
                  <a:endParaRPr lang="en-US" dirty="0">
                    <a:solidFill>
                      <a:schemeClr val="tx1"/>
                    </a:solidFill>
                  </a:endParaRPr>
                </a:p>
              </p:txBody>
            </p:sp>
            <p:sp>
              <p:nvSpPr>
                <p:cNvPr id="13" name="Parallelogram 12"/>
                <p:cNvSpPr/>
                <p:nvPr/>
              </p:nvSpPr>
              <p:spPr>
                <a:xfrm>
                  <a:off x="229242" y="3930592"/>
                  <a:ext cx="2377139" cy="1045030"/>
                </a:xfrm>
                <a:prstGeom prst="parallelogram">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Input line or  restricted region</a:t>
                  </a:r>
                  <a:endParaRPr lang="en-US" dirty="0">
                    <a:solidFill>
                      <a:schemeClr val="tx1"/>
                    </a:solidFill>
                  </a:endParaRPr>
                </a:p>
              </p:txBody>
            </p:sp>
            <p:sp>
              <p:nvSpPr>
                <p:cNvPr id="15" name="Rectangle 14"/>
                <p:cNvSpPr/>
                <p:nvPr/>
              </p:nvSpPr>
              <p:spPr>
                <a:xfrm>
                  <a:off x="3095166" y="3894734"/>
                  <a:ext cx="2151529" cy="111269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9144" tIns="9144" rIns="9144" bIns="9144" rtlCol="0" anchor="ctr"/>
                <a:lstStyle/>
                <a:p>
                  <a:pPr algn="ctr"/>
                  <a:r>
                    <a:rPr lang="en-US" dirty="0" smtClean="0">
                      <a:solidFill>
                        <a:schemeClr val="tx1"/>
                      </a:solidFill>
                    </a:rPr>
                    <a:t>Extraction of Line or Region from frame image</a:t>
                  </a:r>
                  <a:endParaRPr lang="en-US" dirty="0">
                    <a:solidFill>
                      <a:schemeClr val="tx1"/>
                    </a:solidFill>
                  </a:endParaRPr>
                </a:p>
              </p:txBody>
            </p:sp>
            <p:sp>
              <p:nvSpPr>
                <p:cNvPr id="17" name="Rectangle 16"/>
                <p:cNvSpPr/>
                <p:nvPr/>
              </p:nvSpPr>
              <p:spPr>
                <a:xfrm>
                  <a:off x="8627984" y="2005369"/>
                  <a:ext cx="2151529" cy="72614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9144" tIns="9144" rIns="9144" bIns="9144" rtlCol="0" anchor="ctr"/>
                <a:lstStyle/>
                <a:p>
                  <a:pPr algn="ctr"/>
                  <a:r>
                    <a:rPr lang="en-US" dirty="0" smtClean="0">
                      <a:solidFill>
                        <a:schemeClr val="tx1"/>
                      </a:solidFill>
                    </a:rPr>
                    <a:t>Blob Analysis</a:t>
                  </a:r>
                  <a:endParaRPr lang="en-US" dirty="0">
                    <a:solidFill>
                      <a:schemeClr val="tx1"/>
                    </a:solidFill>
                  </a:endParaRPr>
                </a:p>
              </p:txBody>
            </p:sp>
            <p:sp>
              <p:nvSpPr>
                <p:cNvPr id="18" name="Rectangle 17"/>
                <p:cNvSpPr/>
                <p:nvPr/>
              </p:nvSpPr>
              <p:spPr>
                <a:xfrm>
                  <a:off x="8627984" y="3008508"/>
                  <a:ext cx="2151529" cy="72614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9144" tIns="9144" rIns="9144" bIns="9144" rtlCol="0" anchor="ctr"/>
                <a:lstStyle/>
                <a:p>
                  <a:pPr algn="ctr"/>
                  <a:r>
                    <a:rPr lang="en-US" dirty="0" smtClean="0">
                      <a:solidFill>
                        <a:schemeClr val="tx1"/>
                      </a:solidFill>
                    </a:rPr>
                    <a:t>Lower Corner Estimation</a:t>
                  </a:r>
                  <a:endParaRPr lang="en-US" dirty="0">
                    <a:solidFill>
                      <a:schemeClr val="tx1"/>
                    </a:solidFill>
                  </a:endParaRPr>
                </a:p>
              </p:txBody>
            </p:sp>
            <p:sp>
              <p:nvSpPr>
                <p:cNvPr id="19" name="Rectangle 18"/>
                <p:cNvSpPr/>
                <p:nvPr/>
              </p:nvSpPr>
              <p:spPr>
                <a:xfrm>
                  <a:off x="8627985" y="4074669"/>
                  <a:ext cx="2151529" cy="9009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9144" tIns="9144" rIns="9144" bIns="9144" rtlCol="0" anchor="ctr"/>
                <a:lstStyle/>
                <a:p>
                  <a:pPr algn="ctr"/>
                  <a:r>
                    <a:rPr lang="en-US" dirty="0" smtClean="0">
                      <a:solidFill>
                        <a:schemeClr val="tx1"/>
                      </a:solidFill>
                    </a:rPr>
                    <a:t>Comparison among object’s corner and Line or Regional area</a:t>
                  </a:r>
                  <a:endParaRPr lang="en-US" dirty="0">
                    <a:solidFill>
                      <a:schemeClr val="tx1"/>
                    </a:solidFill>
                  </a:endParaRPr>
                </a:p>
              </p:txBody>
            </p:sp>
            <p:sp>
              <p:nvSpPr>
                <p:cNvPr id="20" name="Diamond 19"/>
                <p:cNvSpPr/>
                <p:nvPr/>
              </p:nvSpPr>
              <p:spPr>
                <a:xfrm>
                  <a:off x="8480068" y="5379037"/>
                  <a:ext cx="2454902" cy="1116106"/>
                </a:xfrm>
                <a:prstGeom prst="diamond">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If (centroid &gt; line)</a:t>
                  </a:r>
                  <a:endParaRPr lang="en-US" dirty="0">
                    <a:solidFill>
                      <a:schemeClr val="tx1"/>
                    </a:solidFill>
                  </a:endParaRPr>
                </a:p>
              </p:txBody>
            </p:sp>
            <p:cxnSp>
              <p:nvCxnSpPr>
                <p:cNvPr id="23" name="Straight Arrow Connector 22"/>
                <p:cNvCxnSpPr/>
                <p:nvPr/>
              </p:nvCxnSpPr>
              <p:spPr>
                <a:xfrm>
                  <a:off x="2238936" y="1411407"/>
                  <a:ext cx="571499" cy="13446"/>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5334318" y="1335101"/>
                  <a:ext cx="339374" cy="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stCxn id="13" idx="2"/>
                  <a:endCxn id="15" idx="1"/>
                </p:cNvCxnSpPr>
                <p:nvPr/>
              </p:nvCxnSpPr>
              <p:spPr>
                <a:xfrm flipV="1">
                  <a:off x="2475752" y="4451083"/>
                  <a:ext cx="619414" cy="2024"/>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a:off x="5290881" y="4437739"/>
                  <a:ext cx="3337103" cy="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50" name="Parallelogram 49"/>
                <p:cNvSpPr/>
                <p:nvPr/>
              </p:nvSpPr>
              <p:spPr>
                <a:xfrm>
                  <a:off x="4524082" y="5587466"/>
                  <a:ext cx="2819230" cy="699248"/>
                </a:xfrm>
                <a:prstGeom prst="parallelogram">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Activate alarm of Line Crossing</a:t>
                  </a:r>
                  <a:endParaRPr lang="en-US" dirty="0">
                    <a:solidFill>
                      <a:schemeClr val="tx1"/>
                    </a:solidFill>
                  </a:endParaRPr>
                </a:p>
              </p:txBody>
            </p:sp>
            <p:sp>
              <p:nvSpPr>
                <p:cNvPr id="34" name="Rectangle 33"/>
                <p:cNvSpPr/>
                <p:nvPr/>
              </p:nvSpPr>
              <p:spPr>
                <a:xfrm>
                  <a:off x="8627984" y="506019"/>
                  <a:ext cx="2151529" cy="114300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9144" tIns="9144" rIns="9144" bIns="9144" rtlCol="0" anchor="ctr"/>
                <a:lstStyle/>
                <a:p>
                  <a:pPr algn="ctr"/>
                  <a:r>
                    <a:rPr lang="en-US" dirty="0" smtClean="0">
                      <a:solidFill>
                        <a:schemeClr val="tx1"/>
                      </a:solidFill>
                    </a:rPr>
                    <a:t>Object (Human) Classification</a:t>
                  </a:r>
                  <a:endParaRPr lang="en-US" dirty="0">
                    <a:solidFill>
                      <a:schemeClr val="tx1"/>
                    </a:solidFill>
                  </a:endParaRPr>
                </a:p>
              </p:txBody>
            </p:sp>
            <p:cxnSp>
              <p:nvCxnSpPr>
                <p:cNvPr id="38" name="Straight Arrow Connector 37"/>
                <p:cNvCxnSpPr/>
                <p:nvPr/>
              </p:nvCxnSpPr>
              <p:spPr>
                <a:xfrm>
                  <a:off x="8047504" y="1335101"/>
                  <a:ext cx="571499" cy="13446"/>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34" idx="2"/>
                  <a:endCxn id="17" idx="0"/>
                </p:cNvCxnSpPr>
                <p:nvPr/>
              </p:nvCxnSpPr>
              <p:spPr>
                <a:xfrm>
                  <a:off x="9703749" y="1649020"/>
                  <a:ext cx="0" cy="356349"/>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stCxn id="17" idx="2"/>
                  <a:endCxn id="18" idx="0"/>
                </p:cNvCxnSpPr>
                <p:nvPr/>
              </p:nvCxnSpPr>
              <p:spPr>
                <a:xfrm>
                  <a:off x="9703749" y="2731510"/>
                  <a:ext cx="0" cy="276998"/>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stCxn id="18" idx="2"/>
                  <a:endCxn id="19" idx="0"/>
                </p:cNvCxnSpPr>
                <p:nvPr/>
              </p:nvCxnSpPr>
              <p:spPr>
                <a:xfrm>
                  <a:off x="9703749" y="3734649"/>
                  <a:ext cx="1" cy="34002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a:stCxn id="19" idx="2"/>
                  <a:endCxn id="20" idx="0"/>
                </p:cNvCxnSpPr>
                <p:nvPr/>
              </p:nvCxnSpPr>
              <p:spPr>
                <a:xfrm>
                  <a:off x="9703750" y="4975622"/>
                  <a:ext cx="3769" cy="403415"/>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a:stCxn id="20" idx="1"/>
                  <a:endCxn id="50" idx="2"/>
                </p:cNvCxnSpPr>
                <p:nvPr/>
              </p:nvCxnSpPr>
              <p:spPr>
                <a:xfrm flipH="1">
                  <a:off x="7255906" y="5937090"/>
                  <a:ext cx="1224162" cy="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53" name="Straight Connector 52"/>
              <p:cNvCxnSpPr>
                <a:stCxn id="20" idx="3"/>
              </p:cNvCxnSpPr>
              <p:nvPr/>
            </p:nvCxnSpPr>
            <p:spPr>
              <a:xfrm>
                <a:off x="11257698" y="5990878"/>
                <a:ext cx="427796"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flipV="1">
                <a:off x="11658600" y="1388889"/>
                <a:ext cx="0" cy="4601989"/>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p:nvPr/>
            </p:nvCxnSpPr>
            <p:spPr>
              <a:xfrm flipH="1">
                <a:off x="11098306" y="1402335"/>
                <a:ext cx="587188" cy="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8148918" y="5540188"/>
                <a:ext cx="792813" cy="369332"/>
              </a:xfrm>
              <a:prstGeom prst="rect">
                <a:avLst/>
              </a:prstGeom>
              <a:noFill/>
            </p:spPr>
            <p:txBody>
              <a:bodyPr wrap="square" rtlCol="0">
                <a:spAutoFit/>
              </a:bodyPr>
              <a:lstStyle/>
              <a:p>
                <a:r>
                  <a:rPr lang="en-US" dirty="0" smtClean="0"/>
                  <a:t>Yes</a:t>
                </a:r>
                <a:endParaRPr lang="en-US" dirty="0"/>
              </a:p>
            </p:txBody>
          </p:sp>
          <p:sp>
            <p:nvSpPr>
              <p:cNvPr id="59" name="TextBox 58"/>
              <p:cNvSpPr txBox="1"/>
              <p:nvPr/>
            </p:nvSpPr>
            <p:spPr>
              <a:xfrm>
                <a:off x="11098306" y="5574016"/>
                <a:ext cx="488295" cy="369332"/>
              </a:xfrm>
              <a:prstGeom prst="rect">
                <a:avLst/>
              </a:prstGeom>
              <a:noFill/>
            </p:spPr>
            <p:txBody>
              <a:bodyPr wrap="square" rtlCol="0">
                <a:spAutoFit/>
              </a:bodyPr>
              <a:lstStyle/>
              <a:p>
                <a:r>
                  <a:rPr lang="en-US" dirty="0" smtClean="0"/>
                  <a:t>No</a:t>
                </a:r>
                <a:endParaRPr lang="en-US" dirty="0"/>
              </a:p>
            </p:txBody>
          </p:sp>
        </p:grpSp>
        <p:sp>
          <p:nvSpPr>
            <p:cNvPr id="61" name="Oval 60">
              <a:extLst>
                <a:ext uri="{FF2B5EF4-FFF2-40B4-BE49-F238E27FC236}">
                  <a16:creationId xmlns:a16="http://schemas.microsoft.com/office/drawing/2014/main" xmlns="" id="{06CB20A7-A0A5-4517-A029-CCDCE5EA835A}"/>
                </a:ext>
              </a:extLst>
            </p:cNvPr>
            <p:cNvSpPr/>
            <p:nvPr/>
          </p:nvSpPr>
          <p:spPr>
            <a:xfrm>
              <a:off x="881517" y="2282713"/>
              <a:ext cx="1556679" cy="813504"/>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latin typeface="Times" panose="02020603050405020304" pitchFamily="18" charset="0"/>
                  <a:cs typeface="Times" panose="02020603050405020304" pitchFamily="18" charset="0"/>
                </a:rPr>
                <a:t>Start</a:t>
              </a:r>
            </a:p>
          </p:txBody>
        </p:sp>
        <p:sp>
          <p:nvSpPr>
            <p:cNvPr id="62" name="Oval 61">
              <a:extLst>
                <a:ext uri="{FF2B5EF4-FFF2-40B4-BE49-F238E27FC236}">
                  <a16:creationId xmlns:a16="http://schemas.microsoft.com/office/drawing/2014/main" xmlns="" id="{7F2D718C-D83A-40F1-ACD1-F865C8ECE50C}"/>
                </a:ext>
              </a:extLst>
            </p:cNvPr>
            <p:cNvSpPr/>
            <p:nvPr/>
          </p:nvSpPr>
          <p:spPr>
            <a:xfrm>
              <a:off x="2683740" y="5570285"/>
              <a:ext cx="1556679" cy="813504"/>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latin typeface="Times" panose="02020603050405020304" pitchFamily="18" charset="0"/>
                  <a:cs typeface="Times" panose="02020603050405020304" pitchFamily="18" charset="0"/>
                </a:rPr>
                <a:t>End</a:t>
              </a:r>
            </a:p>
          </p:txBody>
        </p:sp>
        <p:cxnSp>
          <p:nvCxnSpPr>
            <p:cNvPr id="64" name="Straight Arrow Connector 63"/>
            <p:cNvCxnSpPr>
              <a:stCxn id="61" idx="0"/>
              <a:endCxn id="12" idx="3"/>
            </p:cNvCxnSpPr>
            <p:nvPr/>
          </p:nvCxnSpPr>
          <p:spPr>
            <a:xfrm flipH="1" flipV="1">
              <a:off x="1653134" y="1814819"/>
              <a:ext cx="6723" cy="467894"/>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p:cNvCxnSpPr>
              <a:stCxn id="50" idx="5"/>
              <a:endCxn id="62" idx="6"/>
            </p:cNvCxnSpPr>
            <p:nvPr/>
          </p:nvCxnSpPr>
          <p:spPr>
            <a:xfrm flipH="1" flipV="1">
              <a:off x="4240419" y="5977037"/>
              <a:ext cx="693797" cy="13841"/>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46801634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2706" y="230655"/>
            <a:ext cx="10515600" cy="643404"/>
          </a:xfrm>
        </p:spPr>
        <p:txBody>
          <a:bodyPr>
            <a:normAutofit fontScale="90000"/>
          </a:bodyPr>
          <a:lstStyle/>
          <a:p>
            <a:r>
              <a:rPr lang="en-US" dirty="0" smtClean="0">
                <a:latin typeface="Times New Roman" panose="02020603050405020304" pitchFamily="18" charset="0"/>
                <a:cs typeface="Times New Roman" panose="02020603050405020304" pitchFamily="18" charset="0"/>
              </a:rPr>
              <a:t>Completely Processes</a:t>
            </a:r>
            <a:endParaRPr lang="en-US" dirty="0">
              <a:latin typeface="Times New Roman" panose="02020603050405020304" pitchFamily="18" charset="0"/>
              <a:cs typeface="Times New Roman" panose="02020603050405020304" pitchFamily="18" charset="0"/>
            </a:endParaRPr>
          </a:p>
        </p:txBody>
      </p:sp>
      <p:grpSp>
        <p:nvGrpSpPr>
          <p:cNvPr id="67" name="Group 66"/>
          <p:cNvGrpSpPr/>
          <p:nvPr/>
        </p:nvGrpSpPr>
        <p:grpSpPr>
          <a:xfrm>
            <a:off x="604864" y="634356"/>
            <a:ext cx="11133524" cy="6114174"/>
            <a:chOff x="551970" y="559807"/>
            <a:chExt cx="11133524" cy="6114174"/>
          </a:xfrm>
        </p:grpSpPr>
        <p:grpSp>
          <p:nvGrpSpPr>
            <p:cNvPr id="60" name="Group 59"/>
            <p:cNvGrpSpPr/>
            <p:nvPr/>
          </p:nvGrpSpPr>
          <p:grpSpPr>
            <a:xfrm>
              <a:off x="551970" y="559807"/>
              <a:ext cx="11133524" cy="6114174"/>
              <a:chOff x="551970" y="559807"/>
              <a:chExt cx="11133524" cy="6114174"/>
            </a:xfrm>
          </p:grpSpPr>
          <p:grpSp>
            <p:nvGrpSpPr>
              <p:cNvPr id="49" name="Group 48"/>
              <p:cNvGrpSpPr/>
              <p:nvPr/>
            </p:nvGrpSpPr>
            <p:grpSpPr>
              <a:xfrm>
                <a:off x="551970" y="559807"/>
                <a:ext cx="10705728" cy="6114174"/>
                <a:chOff x="229242" y="506019"/>
                <a:chExt cx="10705728" cy="6114174"/>
              </a:xfrm>
            </p:grpSpPr>
            <p:grpSp>
              <p:nvGrpSpPr>
                <p:cNvPr id="9" name="Group 8"/>
                <p:cNvGrpSpPr/>
                <p:nvPr/>
              </p:nvGrpSpPr>
              <p:grpSpPr>
                <a:xfrm>
                  <a:off x="2891326" y="945027"/>
                  <a:ext cx="2399555" cy="930625"/>
                  <a:chOff x="1290918" y="2767314"/>
                  <a:chExt cx="2399555" cy="930625"/>
                </a:xfrm>
              </p:grpSpPr>
              <p:sp>
                <p:nvSpPr>
                  <p:cNvPr id="6" name="Rectangle 5"/>
                  <p:cNvSpPr/>
                  <p:nvPr/>
                </p:nvSpPr>
                <p:spPr>
                  <a:xfrm>
                    <a:off x="1290918" y="2971798"/>
                    <a:ext cx="2151529" cy="72614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9144" tIns="9144" rIns="9144" bIns="9144" rtlCol="0" anchor="ctr"/>
                  <a:lstStyle/>
                  <a:p>
                    <a:pPr algn="ctr"/>
                    <a:endParaRPr lang="en-US" dirty="0">
                      <a:solidFill>
                        <a:schemeClr val="tx1"/>
                      </a:solidFill>
                    </a:endParaRPr>
                  </a:p>
                </p:txBody>
              </p:sp>
              <p:sp>
                <p:nvSpPr>
                  <p:cNvPr id="7" name="Rectangle 6"/>
                  <p:cNvSpPr/>
                  <p:nvPr/>
                </p:nvSpPr>
                <p:spPr>
                  <a:xfrm>
                    <a:off x="1407674" y="2884070"/>
                    <a:ext cx="2151529" cy="72614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9144" tIns="9144" rIns="9144" bIns="9144" rtlCol="0" anchor="ctr"/>
                  <a:lstStyle/>
                  <a:p>
                    <a:pPr algn="ctr"/>
                    <a:endParaRPr lang="en-US" dirty="0">
                      <a:solidFill>
                        <a:schemeClr val="tx1"/>
                      </a:solidFill>
                    </a:endParaRPr>
                  </a:p>
                </p:txBody>
              </p:sp>
              <p:sp>
                <p:nvSpPr>
                  <p:cNvPr id="8" name="Rectangle 7"/>
                  <p:cNvSpPr/>
                  <p:nvPr/>
                </p:nvSpPr>
                <p:spPr>
                  <a:xfrm>
                    <a:off x="1538944" y="2767314"/>
                    <a:ext cx="2151529" cy="72614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9144" tIns="9144" rIns="9144" bIns="9144" rtlCol="0" anchor="ctr"/>
                  <a:lstStyle/>
                  <a:p>
                    <a:pPr algn="ctr"/>
                    <a:r>
                      <a:rPr lang="en-US" dirty="0" smtClean="0">
                        <a:solidFill>
                          <a:schemeClr val="tx1"/>
                        </a:solidFill>
                      </a:rPr>
                      <a:t>Frame segmentation</a:t>
                    </a:r>
                    <a:endParaRPr lang="en-US" dirty="0">
                      <a:solidFill>
                        <a:schemeClr val="tx1"/>
                      </a:solidFill>
                    </a:endParaRPr>
                  </a:p>
                </p:txBody>
              </p:sp>
            </p:grpSp>
            <p:sp>
              <p:nvSpPr>
                <p:cNvPr id="10" name="Rectangle 9"/>
                <p:cNvSpPr/>
                <p:nvPr/>
              </p:nvSpPr>
              <p:spPr>
                <a:xfrm>
                  <a:off x="5730577" y="801856"/>
                  <a:ext cx="2266570" cy="106728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9144" tIns="9144" rIns="9144" bIns="9144" rtlCol="0" anchor="ctr"/>
                <a:lstStyle/>
                <a:p>
                  <a:pPr algn="ctr"/>
                  <a:r>
                    <a:rPr lang="en-US" dirty="0" smtClean="0">
                      <a:solidFill>
                        <a:schemeClr val="tx1"/>
                      </a:solidFill>
                    </a:rPr>
                    <a:t>Motion Object Detection using GMM</a:t>
                  </a:r>
                  <a:endParaRPr lang="en-US" dirty="0">
                    <a:solidFill>
                      <a:schemeClr val="tx1"/>
                    </a:solidFill>
                  </a:endParaRPr>
                </a:p>
              </p:txBody>
            </p:sp>
            <p:sp>
              <p:nvSpPr>
                <p:cNvPr id="12" name="Parallelogram 11"/>
                <p:cNvSpPr/>
                <p:nvPr/>
              </p:nvSpPr>
              <p:spPr>
                <a:xfrm>
                  <a:off x="576517" y="1061783"/>
                  <a:ext cx="1682590" cy="699248"/>
                </a:xfrm>
                <a:prstGeom prst="parallelogram">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Input</a:t>
                  </a:r>
                  <a:r>
                    <a:rPr lang="en-US" dirty="0" smtClean="0">
                      <a:solidFill>
                        <a:srgbClr val="00B050"/>
                      </a:solidFill>
                    </a:rPr>
                    <a:t> </a:t>
                  </a:r>
                  <a:r>
                    <a:rPr lang="en-US" dirty="0" smtClean="0">
                      <a:solidFill>
                        <a:schemeClr val="tx1"/>
                      </a:solidFill>
                    </a:rPr>
                    <a:t>video</a:t>
                  </a:r>
                  <a:endParaRPr lang="en-US" dirty="0">
                    <a:solidFill>
                      <a:schemeClr val="tx1"/>
                    </a:solidFill>
                  </a:endParaRPr>
                </a:p>
              </p:txBody>
            </p:sp>
            <p:sp>
              <p:nvSpPr>
                <p:cNvPr id="13" name="Parallelogram 12"/>
                <p:cNvSpPr/>
                <p:nvPr/>
              </p:nvSpPr>
              <p:spPr>
                <a:xfrm>
                  <a:off x="229242" y="3930592"/>
                  <a:ext cx="2377139" cy="1045030"/>
                </a:xfrm>
                <a:prstGeom prst="parallelogram">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Input  restricted region</a:t>
                  </a:r>
                  <a:endParaRPr lang="en-US" dirty="0">
                    <a:solidFill>
                      <a:schemeClr val="tx1"/>
                    </a:solidFill>
                  </a:endParaRPr>
                </a:p>
              </p:txBody>
            </p:sp>
            <p:sp>
              <p:nvSpPr>
                <p:cNvPr id="15" name="Rectangle 14"/>
                <p:cNvSpPr/>
                <p:nvPr/>
              </p:nvSpPr>
              <p:spPr>
                <a:xfrm>
                  <a:off x="3095166" y="3894734"/>
                  <a:ext cx="2151529" cy="111269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9144" tIns="9144" rIns="9144" bIns="9144" rtlCol="0" anchor="ctr"/>
                <a:lstStyle/>
                <a:p>
                  <a:pPr algn="ctr"/>
                  <a:r>
                    <a:rPr lang="en-US" dirty="0" smtClean="0">
                      <a:solidFill>
                        <a:schemeClr val="tx1"/>
                      </a:solidFill>
                    </a:rPr>
                    <a:t>Extraction of  Region from frame image</a:t>
                  </a:r>
                  <a:endParaRPr lang="en-US" dirty="0">
                    <a:solidFill>
                      <a:schemeClr val="tx1"/>
                    </a:solidFill>
                  </a:endParaRPr>
                </a:p>
              </p:txBody>
            </p:sp>
            <p:sp>
              <p:nvSpPr>
                <p:cNvPr id="17" name="Rectangle 16"/>
                <p:cNvSpPr/>
                <p:nvPr/>
              </p:nvSpPr>
              <p:spPr>
                <a:xfrm>
                  <a:off x="8627984" y="2005369"/>
                  <a:ext cx="2151529" cy="72614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9144" tIns="9144" rIns="9144" bIns="9144" rtlCol="0" anchor="ctr"/>
                <a:lstStyle/>
                <a:p>
                  <a:pPr algn="ctr"/>
                  <a:r>
                    <a:rPr lang="en-US" dirty="0" smtClean="0">
                      <a:solidFill>
                        <a:schemeClr val="tx1"/>
                      </a:solidFill>
                    </a:rPr>
                    <a:t>Blob Analysis</a:t>
                  </a:r>
                  <a:endParaRPr lang="en-US" dirty="0">
                    <a:solidFill>
                      <a:schemeClr val="tx1"/>
                    </a:solidFill>
                  </a:endParaRPr>
                </a:p>
              </p:txBody>
            </p:sp>
            <p:sp>
              <p:nvSpPr>
                <p:cNvPr id="18" name="Rectangle 17"/>
                <p:cNvSpPr/>
                <p:nvPr/>
              </p:nvSpPr>
              <p:spPr>
                <a:xfrm>
                  <a:off x="8627984" y="3008508"/>
                  <a:ext cx="2151529" cy="72614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9144" tIns="9144" rIns="9144" bIns="9144" rtlCol="0" anchor="ctr"/>
                <a:lstStyle/>
                <a:p>
                  <a:pPr algn="ctr"/>
                  <a:r>
                    <a:rPr lang="en-US" dirty="0" smtClean="0">
                      <a:solidFill>
                        <a:schemeClr val="tx1"/>
                      </a:solidFill>
                    </a:rPr>
                    <a:t>Lower Corner Estimation</a:t>
                  </a:r>
                  <a:endParaRPr lang="en-US" dirty="0">
                    <a:solidFill>
                      <a:schemeClr val="tx1"/>
                    </a:solidFill>
                  </a:endParaRPr>
                </a:p>
              </p:txBody>
            </p:sp>
            <p:sp>
              <p:nvSpPr>
                <p:cNvPr id="19" name="Rectangle 18"/>
                <p:cNvSpPr/>
                <p:nvPr/>
              </p:nvSpPr>
              <p:spPr>
                <a:xfrm>
                  <a:off x="8627985" y="4074669"/>
                  <a:ext cx="2151529" cy="900953"/>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lIns="9144" tIns="9144" rIns="9144" bIns="9144" rtlCol="0" anchor="ctr"/>
                <a:lstStyle/>
                <a:p>
                  <a:pPr algn="ctr"/>
                  <a:r>
                    <a:rPr lang="en-US" dirty="0" smtClean="0">
                      <a:solidFill>
                        <a:schemeClr val="tx1"/>
                      </a:solidFill>
                    </a:rPr>
                    <a:t>Comparison among object’s corner and  Regional area</a:t>
                  </a:r>
                  <a:endParaRPr lang="en-US" dirty="0">
                    <a:solidFill>
                      <a:schemeClr val="tx1"/>
                    </a:solidFill>
                  </a:endParaRPr>
                </a:p>
              </p:txBody>
            </p:sp>
            <p:sp>
              <p:nvSpPr>
                <p:cNvPr id="20" name="Diamond 19"/>
                <p:cNvSpPr/>
                <p:nvPr/>
              </p:nvSpPr>
              <p:spPr>
                <a:xfrm>
                  <a:off x="8480068" y="5379037"/>
                  <a:ext cx="2454902" cy="1116106"/>
                </a:xfrm>
                <a:prstGeom prst="diamond">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If (corner point is on area)</a:t>
                  </a:r>
                  <a:endParaRPr lang="en-US" dirty="0">
                    <a:solidFill>
                      <a:schemeClr val="tx1"/>
                    </a:solidFill>
                  </a:endParaRPr>
                </a:p>
              </p:txBody>
            </p:sp>
            <p:cxnSp>
              <p:nvCxnSpPr>
                <p:cNvPr id="23" name="Straight Arrow Connector 22"/>
                <p:cNvCxnSpPr/>
                <p:nvPr/>
              </p:nvCxnSpPr>
              <p:spPr>
                <a:xfrm>
                  <a:off x="2238936" y="1411407"/>
                  <a:ext cx="571499" cy="13446"/>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5334318" y="1335101"/>
                  <a:ext cx="339374" cy="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stCxn id="13" idx="2"/>
                  <a:endCxn id="15" idx="1"/>
                </p:cNvCxnSpPr>
                <p:nvPr/>
              </p:nvCxnSpPr>
              <p:spPr>
                <a:xfrm flipV="1">
                  <a:off x="2475752" y="4451083"/>
                  <a:ext cx="619414" cy="2024"/>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a:off x="5290881" y="4437739"/>
                  <a:ext cx="3337103" cy="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50" name="Parallelogram 49"/>
                <p:cNvSpPr/>
                <p:nvPr/>
              </p:nvSpPr>
              <p:spPr>
                <a:xfrm>
                  <a:off x="4524082" y="5267911"/>
                  <a:ext cx="2819230" cy="1352282"/>
                </a:xfrm>
                <a:prstGeom prst="parallelogram">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Activate alarm and moving object is covered by boundary box</a:t>
                  </a:r>
                  <a:endParaRPr lang="en-US" dirty="0">
                    <a:solidFill>
                      <a:schemeClr val="tx1"/>
                    </a:solidFill>
                  </a:endParaRPr>
                </a:p>
              </p:txBody>
            </p:sp>
            <p:sp>
              <p:nvSpPr>
                <p:cNvPr id="34" name="Rectangle 33"/>
                <p:cNvSpPr/>
                <p:nvPr/>
              </p:nvSpPr>
              <p:spPr>
                <a:xfrm>
                  <a:off x="8627984" y="506019"/>
                  <a:ext cx="2151529" cy="114300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9144" tIns="9144" rIns="9144" bIns="9144" rtlCol="0" anchor="ctr"/>
                <a:lstStyle/>
                <a:p>
                  <a:pPr algn="ctr"/>
                  <a:r>
                    <a:rPr lang="en-US" dirty="0" smtClean="0">
                      <a:solidFill>
                        <a:schemeClr val="tx1"/>
                      </a:solidFill>
                    </a:rPr>
                    <a:t>Object (Human) Classification</a:t>
                  </a:r>
                  <a:endParaRPr lang="en-US" dirty="0">
                    <a:solidFill>
                      <a:schemeClr val="tx1"/>
                    </a:solidFill>
                  </a:endParaRPr>
                </a:p>
              </p:txBody>
            </p:sp>
            <p:cxnSp>
              <p:nvCxnSpPr>
                <p:cNvPr id="38" name="Straight Arrow Connector 37"/>
                <p:cNvCxnSpPr/>
                <p:nvPr/>
              </p:nvCxnSpPr>
              <p:spPr>
                <a:xfrm>
                  <a:off x="8047504" y="1335101"/>
                  <a:ext cx="571499" cy="13446"/>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34" idx="2"/>
                  <a:endCxn id="17" idx="0"/>
                </p:cNvCxnSpPr>
                <p:nvPr/>
              </p:nvCxnSpPr>
              <p:spPr>
                <a:xfrm>
                  <a:off x="9703749" y="1649020"/>
                  <a:ext cx="0" cy="356349"/>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stCxn id="17" idx="2"/>
                  <a:endCxn id="18" idx="0"/>
                </p:cNvCxnSpPr>
                <p:nvPr/>
              </p:nvCxnSpPr>
              <p:spPr>
                <a:xfrm>
                  <a:off x="9703749" y="2731510"/>
                  <a:ext cx="0" cy="276998"/>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stCxn id="18" idx="2"/>
                  <a:endCxn id="19" idx="0"/>
                </p:cNvCxnSpPr>
                <p:nvPr/>
              </p:nvCxnSpPr>
              <p:spPr>
                <a:xfrm>
                  <a:off x="9703749" y="3734649"/>
                  <a:ext cx="1" cy="34002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a:stCxn id="19" idx="2"/>
                  <a:endCxn id="20" idx="0"/>
                </p:cNvCxnSpPr>
                <p:nvPr/>
              </p:nvCxnSpPr>
              <p:spPr>
                <a:xfrm>
                  <a:off x="9703750" y="4975622"/>
                  <a:ext cx="3769" cy="403415"/>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a:stCxn id="20" idx="1"/>
                </p:cNvCxnSpPr>
                <p:nvPr/>
              </p:nvCxnSpPr>
              <p:spPr>
                <a:xfrm flipH="1" flipV="1">
                  <a:off x="7196497" y="5930170"/>
                  <a:ext cx="1283571" cy="692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53" name="Straight Connector 52"/>
              <p:cNvCxnSpPr>
                <a:stCxn id="20" idx="3"/>
              </p:cNvCxnSpPr>
              <p:nvPr/>
            </p:nvCxnSpPr>
            <p:spPr>
              <a:xfrm>
                <a:off x="11257698" y="5990878"/>
                <a:ext cx="427796"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flipV="1">
                <a:off x="11658600" y="1388889"/>
                <a:ext cx="0" cy="4601989"/>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p:nvPr/>
            </p:nvCxnSpPr>
            <p:spPr>
              <a:xfrm flipH="1">
                <a:off x="11098306" y="1402335"/>
                <a:ext cx="587188" cy="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8148918" y="5540188"/>
                <a:ext cx="792813" cy="369332"/>
              </a:xfrm>
              <a:prstGeom prst="rect">
                <a:avLst/>
              </a:prstGeom>
              <a:noFill/>
            </p:spPr>
            <p:txBody>
              <a:bodyPr wrap="square" rtlCol="0">
                <a:spAutoFit/>
              </a:bodyPr>
              <a:lstStyle/>
              <a:p>
                <a:r>
                  <a:rPr lang="en-US" dirty="0" smtClean="0"/>
                  <a:t>Yes</a:t>
                </a:r>
                <a:endParaRPr lang="en-US" dirty="0"/>
              </a:p>
            </p:txBody>
          </p:sp>
          <p:sp>
            <p:nvSpPr>
              <p:cNvPr id="59" name="TextBox 58"/>
              <p:cNvSpPr txBox="1"/>
              <p:nvPr/>
            </p:nvSpPr>
            <p:spPr>
              <a:xfrm>
                <a:off x="11098306" y="5574016"/>
                <a:ext cx="488295" cy="369332"/>
              </a:xfrm>
              <a:prstGeom prst="rect">
                <a:avLst/>
              </a:prstGeom>
              <a:noFill/>
            </p:spPr>
            <p:txBody>
              <a:bodyPr wrap="square" rtlCol="0">
                <a:spAutoFit/>
              </a:bodyPr>
              <a:lstStyle/>
              <a:p>
                <a:r>
                  <a:rPr lang="en-US" dirty="0" smtClean="0"/>
                  <a:t>No</a:t>
                </a:r>
                <a:endParaRPr lang="en-US" dirty="0"/>
              </a:p>
            </p:txBody>
          </p:sp>
        </p:grpSp>
        <p:sp>
          <p:nvSpPr>
            <p:cNvPr id="61" name="Oval 60">
              <a:extLst>
                <a:ext uri="{FF2B5EF4-FFF2-40B4-BE49-F238E27FC236}">
                  <a16:creationId xmlns:a16="http://schemas.microsoft.com/office/drawing/2014/main" xmlns="" id="{06CB20A7-A0A5-4517-A029-CCDCE5EA835A}"/>
                </a:ext>
              </a:extLst>
            </p:cNvPr>
            <p:cNvSpPr/>
            <p:nvPr/>
          </p:nvSpPr>
          <p:spPr>
            <a:xfrm>
              <a:off x="881517" y="2282713"/>
              <a:ext cx="1556679" cy="813504"/>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latin typeface="Times" panose="02020603050405020304" pitchFamily="18" charset="0"/>
                  <a:cs typeface="Times" panose="02020603050405020304" pitchFamily="18" charset="0"/>
                </a:rPr>
                <a:t>Start</a:t>
              </a:r>
            </a:p>
          </p:txBody>
        </p:sp>
        <p:sp>
          <p:nvSpPr>
            <p:cNvPr id="62" name="Oval 61">
              <a:extLst>
                <a:ext uri="{FF2B5EF4-FFF2-40B4-BE49-F238E27FC236}">
                  <a16:creationId xmlns:a16="http://schemas.microsoft.com/office/drawing/2014/main" xmlns="" id="{7F2D718C-D83A-40F1-ACD1-F865C8ECE50C}"/>
                </a:ext>
              </a:extLst>
            </p:cNvPr>
            <p:cNvSpPr/>
            <p:nvPr/>
          </p:nvSpPr>
          <p:spPr>
            <a:xfrm>
              <a:off x="2683740" y="5570285"/>
              <a:ext cx="1556679" cy="813504"/>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latin typeface="Times" panose="02020603050405020304" pitchFamily="18" charset="0"/>
                  <a:cs typeface="Times" panose="02020603050405020304" pitchFamily="18" charset="0"/>
                </a:rPr>
                <a:t>End</a:t>
              </a:r>
            </a:p>
          </p:txBody>
        </p:sp>
        <p:cxnSp>
          <p:nvCxnSpPr>
            <p:cNvPr id="64" name="Straight Arrow Connector 63"/>
            <p:cNvCxnSpPr>
              <a:stCxn id="61" idx="0"/>
              <a:endCxn id="12" idx="3"/>
            </p:cNvCxnSpPr>
            <p:nvPr/>
          </p:nvCxnSpPr>
          <p:spPr>
            <a:xfrm flipH="1" flipV="1">
              <a:off x="1653134" y="1814819"/>
              <a:ext cx="6723" cy="467894"/>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p:cNvCxnSpPr>
              <a:endCxn id="62" idx="6"/>
            </p:cNvCxnSpPr>
            <p:nvPr/>
          </p:nvCxnSpPr>
          <p:spPr>
            <a:xfrm flipH="1">
              <a:off x="4240419" y="5977037"/>
              <a:ext cx="719851" cy="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81102296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2706" y="230655"/>
            <a:ext cx="10515600" cy="643404"/>
          </a:xfrm>
        </p:spPr>
        <p:txBody>
          <a:bodyPr>
            <a:normAutofit fontScale="90000"/>
          </a:bodyPr>
          <a:lstStyle/>
          <a:p>
            <a:r>
              <a:rPr lang="en-US" dirty="0" smtClean="0">
                <a:latin typeface="Times New Roman" panose="02020603050405020304" pitchFamily="18" charset="0"/>
                <a:cs typeface="Times New Roman" panose="02020603050405020304" pitchFamily="18" charset="0"/>
              </a:rPr>
              <a:t>Research Methodology</a:t>
            </a: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582706" y="1059143"/>
            <a:ext cx="10515600" cy="4351338"/>
          </a:xfrm>
        </p:spPr>
        <p:txBody>
          <a:bodyPr/>
          <a:lstStyle/>
          <a:p>
            <a:pPr marL="0" indent="0" algn="just">
              <a:buNone/>
            </a:pPr>
            <a:r>
              <a:rPr lang="en-US" b="1" i="1" dirty="0" smtClean="0">
                <a:solidFill>
                  <a:srgbClr val="002060"/>
                </a:solidFill>
                <a:latin typeface="Times New Roman" panose="02020603050405020304" pitchFamily="18" charset="0"/>
                <a:cs typeface="Times New Roman" panose="02020603050405020304" pitchFamily="18" charset="0"/>
              </a:rPr>
              <a:t>Input Video Stream and Frame Segmentation</a:t>
            </a:r>
          </a:p>
          <a:p>
            <a:pPr marL="457200" indent="-457200" algn="just">
              <a:buFont typeface="Wingdings" panose="05000000000000000000" pitchFamily="2" charset="2"/>
              <a:buChar char="Ø"/>
            </a:pPr>
            <a:r>
              <a:rPr lang="en-US" sz="2400" dirty="0" smtClean="0">
                <a:latin typeface="Times New Roman" panose="02020603050405020304" pitchFamily="18" charset="0"/>
                <a:cs typeface="Times New Roman" panose="02020603050405020304" pitchFamily="18" charset="0"/>
              </a:rPr>
              <a:t>Input video is captured by fixed camera.</a:t>
            </a:r>
          </a:p>
          <a:p>
            <a:pPr marL="457200" indent="-457200" algn="just">
              <a:buFont typeface="Wingdings" panose="05000000000000000000" pitchFamily="2" charset="2"/>
              <a:buChar char="Ø"/>
            </a:pPr>
            <a:r>
              <a:rPr lang="en-US" sz="2400" dirty="0" smtClean="0">
                <a:latin typeface="Times New Roman" panose="02020603050405020304" pitchFamily="18" charset="0"/>
                <a:cs typeface="Times New Roman" panose="02020603050405020304" pitchFamily="18" charset="0"/>
              </a:rPr>
              <a:t>The resolution of the input </a:t>
            </a:r>
            <a:r>
              <a:rPr lang="en-US" sz="2400" dirty="0">
                <a:latin typeface="Times New Roman" panose="02020603050405020304" pitchFamily="18" charset="0"/>
                <a:cs typeface="Times New Roman" panose="02020603050405020304" pitchFamily="18" charset="0"/>
              </a:rPr>
              <a:t>video is 1,280 x 720 </a:t>
            </a:r>
            <a:r>
              <a:rPr lang="en-US" sz="2400" dirty="0" smtClean="0">
                <a:latin typeface="Times New Roman" panose="02020603050405020304" pitchFamily="18" charset="0"/>
                <a:cs typeface="Times New Roman" panose="02020603050405020304" pitchFamily="18" charset="0"/>
              </a:rPr>
              <a:t>pixels and frame rate is 30 frame per second.</a:t>
            </a:r>
          </a:p>
          <a:p>
            <a:pPr marL="457200" indent="-457200" algn="just">
              <a:buFont typeface="Wingdings" panose="05000000000000000000" pitchFamily="2" charset="2"/>
              <a:buChar char="Ø"/>
            </a:pPr>
            <a:r>
              <a:rPr lang="en-US" sz="2400" dirty="0" smtClean="0">
                <a:latin typeface="Times New Roman" panose="02020603050405020304" pitchFamily="18" charset="0"/>
                <a:cs typeface="Times New Roman" panose="02020603050405020304" pitchFamily="18" charset="0"/>
              </a:rPr>
              <a:t>Object detection range is within 50 m.</a:t>
            </a:r>
          </a:p>
          <a:p>
            <a:pPr marL="457200" indent="-457200" algn="just">
              <a:buFont typeface="Wingdings" panose="05000000000000000000" pitchFamily="2" charset="2"/>
              <a:buChar char="Ø"/>
            </a:pPr>
            <a:r>
              <a:rPr lang="en-US" sz="2400" dirty="0" smtClean="0">
                <a:latin typeface="Times New Roman" panose="02020603050405020304" pitchFamily="18" charset="0"/>
                <a:cs typeface="Times New Roman" panose="02020603050405020304" pitchFamily="18" charset="0"/>
              </a:rPr>
              <a:t>In the next processes, frame per frame processing will be used so the input video stream is divided into frame images and converted them into grayscale image.</a:t>
            </a:r>
          </a:p>
          <a:p>
            <a:pPr>
              <a:buFont typeface="Wingdings" panose="05000000000000000000" pitchFamily="2" charset="2"/>
              <a:buChar char="Ø"/>
            </a:pP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2551013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8674</TotalTime>
  <Words>1547</Words>
  <Application>Microsoft Office PowerPoint</Application>
  <PresentationFormat>Custom</PresentationFormat>
  <Paragraphs>195</Paragraphs>
  <Slides>35</Slides>
  <Notes>0</Notes>
  <HiddenSlides>0</HiddenSlides>
  <MMClips>1</MMClips>
  <ScaleCrop>false</ScaleCrop>
  <HeadingPairs>
    <vt:vector size="4" baseType="variant">
      <vt:variant>
        <vt:lpstr>Theme</vt:lpstr>
      </vt:variant>
      <vt:variant>
        <vt:i4>1</vt:i4>
      </vt:variant>
      <vt:variant>
        <vt:lpstr>Slide Titles</vt:lpstr>
      </vt:variant>
      <vt:variant>
        <vt:i4>35</vt:i4>
      </vt:variant>
    </vt:vector>
  </HeadingPairs>
  <TitlesOfParts>
    <vt:vector size="36" baseType="lpstr">
      <vt:lpstr>Office Theme</vt:lpstr>
      <vt:lpstr>Development of Virtual Line Crossing Detection on Surveillance Video System</vt:lpstr>
      <vt:lpstr>Introduction</vt:lpstr>
      <vt:lpstr>Introduction</vt:lpstr>
      <vt:lpstr>Challenges in Line Crossing Detection</vt:lpstr>
      <vt:lpstr>Challenges in Line Crossing Detection</vt:lpstr>
      <vt:lpstr>Existing Methods</vt:lpstr>
      <vt:lpstr>Proposed System Flow Diagram</vt:lpstr>
      <vt:lpstr>Completely Processes</vt:lpstr>
      <vt:lpstr>Research Methodology</vt:lpstr>
      <vt:lpstr>Research Methodology (Cont;)</vt:lpstr>
      <vt:lpstr>Research Methodology (Cont;)</vt:lpstr>
      <vt:lpstr>Research Methodology (Cont;)</vt:lpstr>
      <vt:lpstr>Research Methodology (Cont;)</vt:lpstr>
      <vt:lpstr>Research Methodology (Cont;)</vt:lpstr>
      <vt:lpstr>Research Methodology (Cont;)</vt:lpstr>
      <vt:lpstr>Research Methodology (Cont;)</vt:lpstr>
      <vt:lpstr>System Implementation</vt:lpstr>
      <vt:lpstr>System Implementation (Cont;)</vt:lpstr>
      <vt:lpstr>Experiment</vt:lpstr>
      <vt:lpstr>Experiment</vt:lpstr>
      <vt:lpstr>Experiment (Cont;)</vt:lpstr>
      <vt:lpstr>Experiment (Cont;)</vt:lpstr>
      <vt:lpstr>Experiment (Cont;)</vt:lpstr>
      <vt:lpstr>Experiment (Conts;)</vt:lpstr>
      <vt:lpstr>Experiment (Cont;)</vt:lpstr>
      <vt:lpstr>Experiment (Cont;)</vt:lpstr>
      <vt:lpstr>Experiment (Cont;)</vt:lpstr>
      <vt:lpstr>Evolution</vt:lpstr>
      <vt:lpstr>Evolution (Cont;)</vt:lpstr>
      <vt:lpstr>Supplicate</vt:lpstr>
      <vt:lpstr>Future Works</vt:lpstr>
      <vt:lpstr>Conclusion</vt:lpstr>
      <vt:lpstr>References</vt:lpstr>
      <vt:lpstr>References</vt:lpstr>
      <vt:lpstr>         Thank You For Your Attention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Line Crossing Detection on Surveillance Video using CNN</dc:title>
  <dc:creator>BlackCondor Condor</dc:creator>
  <cp:lastModifiedBy>ACER</cp:lastModifiedBy>
  <cp:revision>156</cp:revision>
  <dcterms:created xsi:type="dcterms:W3CDTF">2019-12-03T00:27:29Z</dcterms:created>
  <dcterms:modified xsi:type="dcterms:W3CDTF">2020-08-25T08:54:24Z</dcterms:modified>
</cp:coreProperties>
</file>